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807" r:id="rId2"/>
    <p:sldId id="786" r:id="rId3"/>
    <p:sldId id="788" r:id="rId4"/>
    <p:sldId id="656" r:id="rId5"/>
    <p:sldId id="654" r:id="rId6"/>
    <p:sldId id="642" r:id="rId7"/>
    <p:sldId id="535" r:id="rId8"/>
    <p:sldId id="643" r:id="rId9"/>
    <p:sldId id="640" r:id="rId10"/>
    <p:sldId id="644" r:id="rId11"/>
    <p:sldId id="645" r:id="rId12"/>
    <p:sldId id="697" r:id="rId13"/>
    <p:sldId id="783" r:id="rId14"/>
    <p:sldId id="706" r:id="rId15"/>
    <p:sldId id="711" r:id="rId16"/>
    <p:sldId id="804" r:id="rId17"/>
    <p:sldId id="726" r:id="rId18"/>
    <p:sldId id="730" r:id="rId19"/>
    <p:sldId id="727" r:id="rId20"/>
    <p:sldId id="731" r:id="rId21"/>
    <p:sldId id="733" r:id="rId22"/>
    <p:sldId id="732" r:id="rId23"/>
    <p:sldId id="728" r:id="rId24"/>
    <p:sldId id="734" r:id="rId25"/>
    <p:sldId id="736" r:id="rId26"/>
    <p:sldId id="735" r:id="rId27"/>
    <p:sldId id="737" r:id="rId28"/>
    <p:sldId id="723" r:id="rId29"/>
    <p:sldId id="714" r:id="rId30"/>
    <p:sldId id="713" r:id="rId31"/>
    <p:sldId id="715" r:id="rId32"/>
    <p:sldId id="716" r:id="rId33"/>
    <p:sldId id="712" r:id="rId34"/>
    <p:sldId id="718" r:id="rId35"/>
    <p:sldId id="719" r:id="rId36"/>
    <p:sldId id="699" r:id="rId37"/>
    <p:sldId id="797" r:id="rId38"/>
    <p:sldId id="790" r:id="rId39"/>
    <p:sldId id="791" r:id="rId40"/>
    <p:sldId id="798" r:id="rId41"/>
    <p:sldId id="799" r:id="rId42"/>
    <p:sldId id="800" r:id="rId43"/>
    <p:sldId id="801" r:id="rId44"/>
    <p:sldId id="803" r:id="rId45"/>
    <p:sldId id="480" r:id="rId46"/>
    <p:sldId id="689" r:id="rId47"/>
    <p:sldId id="789" r:id="rId48"/>
    <p:sldId id="692" r:id="rId49"/>
    <p:sldId id="768" r:id="rId50"/>
    <p:sldId id="770" r:id="rId51"/>
    <p:sldId id="769" r:id="rId52"/>
    <p:sldId id="701" r:id="rId53"/>
    <p:sldId id="740" r:id="rId54"/>
    <p:sldId id="752" r:id="rId55"/>
    <p:sldId id="747" r:id="rId56"/>
    <p:sldId id="742" r:id="rId57"/>
    <p:sldId id="743" r:id="rId58"/>
    <p:sldId id="744" r:id="rId59"/>
    <p:sldId id="745" r:id="rId60"/>
    <p:sldId id="746" r:id="rId61"/>
    <p:sldId id="725" r:id="rId62"/>
    <p:sldId id="738" r:id="rId63"/>
    <p:sldId id="739" r:id="rId64"/>
    <p:sldId id="805" r:id="rId65"/>
    <p:sldId id="806" r:id="rId66"/>
    <p:sldId id="704" r:id="rId67"/>
    <p:sldId id="766" r:id="rId68"/>
    <p:sldId id="762" r:id="rId69"/>
    <p:sldId id="763" r:id="rId70"/>
    <p:sldId id="756" r:id="rId71"/>
    <p:sldId id="757" r:id="rId72"/>
    <p:sldId id="760" r:id="rId73"/>
    <p:sldId id="764" r:id="rId74"/>
    <p:sldId id="758" r:id="rId75"/>
    <p:sldId id="765" r:id="rId76"/>
    <p:sldId id="759" r:id="rId77"/>
    <p:sldId id="275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Pilla" initials="RP" lastIdx="1" clrIdx="0">
    <p:extLst>
      <p:ext uri="{19B8F6BF-5375-455C-9EA6-DF929625EA0E}">
        <p15:presenceInfo xmlns:p15="http://schemas.microsoft.com/office/powerpoint/2012/main" userId="939362a3081ffd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9900"/>
    <a:srgbClr val="BDD7EE"/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34" autoAdjust="0"/>
    <p:restoredTop sz="91530" autoAdjust="0"/>
  </p:normalViewPr>
  <p:slideViewPr>
    <p:cSldViewPr snapToGrid="0">
      <p:cViewPr varScale="1">
        <p:scale>
          <a:sx n="106" d="100"/>
          <a:sy n="106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5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7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1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8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4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4"/>
            <a:ext cx="3886200" cy="5032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4"/>
            <a:ext cx="3886200" cy="5032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8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9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1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2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1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1A889-69EC-4AEB-9E22-C74033241D42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6F0B4-E73D-4D3E-B388-FBAD2D7E2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6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s://github.com/nytimes/covid-19-data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lubridate.tidyverse.org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swirlstats.com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4362138"/>
          </a:xfrm>
        </p:spPr>
        <p:txBody>
          <a:bodyPr anchor="t">
            <a:noAutofit/>
          </a:bodyPr>
          <a:lstStyle/>
          <a:p>
            <a:pPr>
              <a:lnSpc>
                <a:spcPct val="114000"/>
              </a:lnSpc>
            </a:pPr>
            <a:r>
              <a:rPr lang="en-US" sz="3600" i="1" dirty="0"/>
              <a:t>Computer Science in Modern Biology</a:t>
            </a:r>
            <a:br>
              <a:rPr lang="en-US" sz="5400" b="1" dirty="0"/>
            </a:br>
            <a:br>
              <a:rPr lang="en-US" sz="5400" b="1" dirty="0"/>
            </a:br>
            <a:r>
              <a:rPr lang="en-US" sz="5400" b="1" dirty="0"/>
              <a:t>Data Visualization </a:t>
            </a:r>
            <a:br>
              <a:rPr lang="en-US" sz="5400" b="1" dirty="0"/>
            </a:br>
            <a:r>
              <a:rPr lang="en-US" sz="5400" b="1" dirty="0"/>
              <a:t>in    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1574"/>
            <a:ext cx="9144000" cy="2086426"/>
          </a:xfrm>
        </p:spPr>
        <p:txBody>
          <a:bodyPr numCol="2" spcCol="2286000">
            <a:normAutofit/>
          </a:bodyPr>
          <a:lstStyle/>
          <a:p>
            <a:r>
              <a:rPr lang="en-US" b="1" u="sng" dirty="0"/>
              <a:t>Instructor:</a:t>
            </a:r>
          </a:p>
          <a:p>
            <a:r>
              <a:rPr lang="en-US" dirty="0"/>
              <a:t>Addison </a:t>
            </a:r>
            <a:r>
              <a:rPr lang="en-US" dirty="0" err="1"/>
              <a:t>Zeisler</a:t>
            </a:r>
            <a:endParaRPr lang="en-US" dirty="0"/>
          </a:p>
          <a:p>
            <a:endParaRPr lang="en-US" dirty="0"/>
          </a:p>
          <a:p>
            <a:endParaRPr lang="en-US" b="1" u="sng" dirty="0"/>
          </a:p>
          <a:p>
            <a:r>
              <a:rPr lang="en-US" b="1" u="sng" dirty="0"/>
              <a:t>TAs:</a:t>
            </a:r>
          </a:p>
          <a:p>
            <a:r>
              <a:rPr lang="en-US" dirty="0" err="1"/>
              <a:t>Keaka</a:t>
            </a:r>
            <a:r>
              <a:rPr lang="en-US" dirty="0"/>
              <a:t> Farleigh</a:t>
            </a:r>
          </a:p>
          <a:p>
            <a:r>
              <a:rPr lang="en-US" dirty="0"/>
              <a:t>Karly </a:t>
            </a:r>
            <a:r>
              <a:rPr lang="en-US" dirty="0" err="1"/>
              <a:t>Cazzato</a:t>
            </a:r>
            <a:endParaRPr lang="en-US" dirty="0"/>
          </a:p>
        </p:txBody>
      </p:sp>
      <p:pic>
        <p:nvPicPr>
          <p:cNvPr id="8" name="Picture 2" descr="Image result for rstudio logo">
            <a:extLst>
              <a:ext uri="{FF2B5EF4-FFF2-40B4-BE49-F238E27FC236}">
                <a16:creationId xmlns:a16="http://schemas.microsoft.com/office/drawing/2014/main" id="{FCE7604B-A1E9-4585-BE5E-41971F52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187" y="2460645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BB0BA-B68A-4DEB-974A-F8851675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821" y="4853958"/>
            <a:ext cx="2396358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146905-0895-004F-94A4-5177D2835E34}"/>
              </a:ext>
            </a:extLst>
          </p:cNvPr>
          <p:cNvSpPr txBox="1"/>
          <p:nvPr/>
        </p:nvSpPr>
        <p:spPr>
          <a:xfrm>
            <a:off x="168442" y="6273225"/>
            <a:ext cx="2851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Course developed by Rachel </a:t>
            </a:r>
            <a:r>
              <a:rPr lang="en-US" sz="1600" i="1" dirty="0" err="1"/>
              <a:t>Pilla</a:t>
            </a:r>
            <a:r>
              <a:rPr lang="en-US" sz="16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3487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 the “Packages” tab, click 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F3D05-7A7D-4125-B233-CD475B7DC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9"/>
          <a:stretch/>
        </p:blipFill>
        <p:spPr>
          <a:xfrm>
            <a:off x="703763" y="2743200"/>
            <a:ext cx="7736473" cy="411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463BD2-3068-4279-8388-7E2BD11FAD11}"/>
              </a:ext>
            </a:extLst>
          </p:cNvPr>
          <p:cNvSpPr/>
          <p:nvPr/>
        </p:nvSpPr>
        <p:spPr>
          <a:xfrm>
            <a:off x="4281055" y="3311236"/>
            <a:ext cx="4144840" cy="3546763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10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FA195-A934-4DD3-B434-5F118CBE5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5"/>
          <a:stretch/>
        </p:blipFill>
        <p:spPr>
          <a:xfrm>
            <a:off x="711780" y="2743200"/>
            <a:ext cx="7750043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5032375"/>
          </a:xfrm>
        </p:spPr>
        <p:txBody>
          <a:bodyPr>
            <a:normAutofit/>
          </a:bodyPr>
          <a:lstStyle/>
          <a:p>
            <a:r>
              <a:rPr lang="en-US" sz="2400" dirty="0"/>
              <a:t>This will list all the available functions</a:t>
            </a:r>
          </a:p>
          <a:p>
            <a:r>
              <a:rPr lang="en-US" sz="2400" dirty="0"/>
              <a:t>Clicking on a function takes you to the help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C21719-F379-44AB-A19F-FEE3091EA15C}"/>
              </a:ext>
            </a:extLst>
          </p:cNvPr>
          <p:cNvSpPr/>
          <p:nvPr/>
        </p:nvSpPr>
        <p:spPr>
          <a:xfrm>
            <a:off x="4256678" y="3782291"/>
            <a:ext cx="4169217" cy="30757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1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DE3A3-EFC2-476F-AD57-CA3A875E6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Structure &amp; Design of Graphs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F50B77-C7EE-4D12-9525-5DC070AD7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6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0AB6-2F54-4A6C-A302-899B7AE4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82BA-B20A-4994-8332-88F949D18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Axes</a:t>
            </a:r>
          </a:p>
          <a:p>
            <a:pPr lvl="1"/>
            <a:r>
              <a:rPr lang="en-US" dirty="0"/>
              <a:t>Horizontal x-axis and vertical y-axis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Labels</a:t>
            </a:r>
          </a:p>
          <a:p>
            <a:pPr lvl="1"/>
            <a:r>
              <a:rPr lang="en-US" dirty="0"/>
              <a:t>What are your axes measuring?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Title and/or caption</a:t>
            </a:r>
          </a:p>
          <a:p>
            <a:pPr lvl="1"/>
            <a:r>
              <a:rPr lang="en-US" dirty="0"/>
              <a:t>Description and information about the graph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Legend (sometimes)</a:t>
            </a:r>
          </a:p>
          <a:p>
            <a:pPr lvl="1"/>
            <a:r>
              <a:rPr lang="en-US" dirty="0"/>
              <a:t>If multiple lines, colors, shapes, etc., what does each represent?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DATA</a:t>
            </a:r>
          </a:p>
          <a:p>
            <a:pPr lvl="1"/>
            <a:r>
              <a:rPr lang="en-US" dirty="0"/>
              <a:t>The actual information!</a:t>
            </a:r>
          </a:p>
        </p:txBody>
      </p:sp>
    </p:spTree>
    <p:extLst>
      <p:ext uri="{BB962C8B-B14F-4D97-AF65-F5344CB8AC3E}">
        <p14:creationId xmlns:p14="http://schemas.microsoft.com/office/powerpoint/2010/main" val="178572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592F24-EA6E-4F10-99ED-2111AE50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 Graph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C30E15-2EE9-434B-9BCD-82D06D8AB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8932" y="6309360"/>
            <a:ext cx="3785068" cy="54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accent5"/>
                </a:solidFill>
              </a:rPr>
              <a:t>Cleveland &amp; McGill, 1984 (</a:t>
            </a:r>
            <a:r>
              <a:rPr lang="en-US" sz="1400" b="0" i="1" u="none" strike="noStrike" baseline="0" dirty="0">
                <a:solidFill>
                  <a:schemeClr val="accent5"/>
                </a:solidFill>
              </a:rPr>
              <a:t>Journal of the American Statistical Association</a:t>
            </a:r>
            <a:r>
              <a:rPr lang="en-US" sz="1400" b="0" i="0" u="none" strike="noStrike" baseline="0" dirty="0">
                <a:solidFill>
                  <a:schemeClr val="accent5"/>
                </a:solidFill>
              </a:rPr>
              <a:t>)</a:t>
            </a:r>
            <a:endParaRPr lang="en-US" sz="1400" dirty="0">
              <a:solidFill>
                <a:schemeClr val="accent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FB53E7-E20B-4359-BEF9-025FF23F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4730282" cy="504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E5DB26-BC90-4451-81C6-C87239973829}"/>
              </a:ext>
            </a:extLst>
          </p:cNvPr>
          <p:cNvSpPr txBox="1"/>
          <p:nvPr/>
        </p:nvSpPr>
        <p:spPr>
          <a:xfrm>
            <a:off x="5358932" y="1690689"/>
            <a:ext cx="37850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sz="2400" dirty="0"/>
              <a:t>Easy to perceive and understand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sz="2400" dirty="0"/>
              <a:t>May require more work to understand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sz="2400" dirty="0"/>
              <a:t>Can be very valuable when used appropriately in graphs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94C85C-7186-46C7-9EF2-C27C4BE07DC7}"/>
              </a:ext>
            </a:extLst>
          </p:cNvPr>
          <p:cNvCxnSpPr/>
          <p:nvPr/>
        </p:nvCxnSpPr>
        <p:spPr>
          <a:xfrm>
            <a:off x="6996633" y="2593297"/>
            <a:ext cx="0" cy="128016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2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5B48-2D18-460E-A93F-3AE1F9D7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AE76-9517-45A1-93C9-3FC34A44F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FA6CA-22A4-4240-A3F5-A85D56D163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1278A-00AF-4EF9-89AD-AD414E769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3" t="3872" r="6875"/>
          <a:stretch/>
        </p:blipFill>
        <p:spPr>
          <a:xfrm>
            <a:off x="628650" y="1825623"/>
            <a:ext cx="8275508" cy="480291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8E22CA3-31EE-449C-B342-3A0F1D622714}"/>
              </a:ext>
            </a:extLst>
          </p:cNvPr>
          <p:cNvSpPr txBox="1">
            <a:spLocks/>
          </p:cNvSpPr>
          <p:nvPr/>
        </p:nvSpPr>
        <p:spPr>
          <a:xfrm>
            <a:off x="568690" y="6179637"/>
            <a:ext cx="3785068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5"/>
                </a:solidFill>
              </a:rPr>
              <a:t>Cleveland &amp; McGill, 1984 (</a:t>
            </a:r>
            <a:r>
              <a:rPr lang="en-US" sz="1400" i="1" dirty="0">
                <a:solidFill>
                  <a:schemeClr val="accent5"/>
                </a:solidFill>
              </a:rPr>
              <a:t>Journal of the American Statistical Association</a:t>
            </a:r>
            <a:r>
              <a:rPr lang="en-US" sz="1400" dirty="0">
                <a:solidFill>
                  <a:schemeClr val="accent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994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62AB-7259-4979-BC8E-813358A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5296-BAC7-4B19-823D-06F4F144B5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Lake Lacawac (Pennsylvania)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AD21B-295B-45AA-BB26-0F48BD232E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Water temperature distribution</a:t>
            </a:r>
          </a:p>
        </p:txBody>
      </p:sp>
      <p:pic>
        <p:nvPicPr>
          <p:cNvPr id="1026" name="Picture 2" descr="New research laboratory at Lacawac Sanctuary enhances Miami's ...">
            <a:extLst>
              <a:ext uri="{FF2B5EF4-FFF2-40B4-BE49-F238E27FC236}">
                <a16:creationId xmlns:a16="http://schemas.microsoft.com/office/drawing/2014/main" id="{2DE9E974-1BAA-4F83-AFCF-82122DEC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3594458"/>
            <a:ext cx="4297680" cy="313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FDFA4B-84F2-45DD-A261-193F65B49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4" r="1"/>
          <a:stretch/>
        </p:blipFill>
        <p:spPr bwMode="auto">
          <a:xfrm>
            <a:off x="4629149" y="3594457"/>
            <a:ext cx="4429441" cy="313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9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7D7-1934-4326-B912-D0B22041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B93F-60FD-447D-8974-9A44DB8A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703507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variable:</a:t>
            </a:r>
          </a:p>
          <a:p>
            <a:pPr lvl="1"/>
            <a:r>
              <a:rPr lang="en-US" dirty="0"/>
              <a:t>Temperature of Lake Lacawac</a:t>
            </a:r>
          </a:p>
          <a:p>
            <a:pPr lvl="1"/>
            <a:endParaRPr lang="en-US" dirty="0"/>
          </a:p>
          <a:p>
            <a:r>
              <a:rPr lang="en-US" dirty="0"/>
              <a:t>Histogram</a:t>
            </a:r>
          </a:p>
          <a:p>
            <a:r>
              <a:rPr lang="en-US" dirty="0">
                <a:solidFill>
                  <a:schemeClr val="bg1"/>
                </a:solidFill>
              </a:rPr>
              <a:t>Density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E2194-EDFC-4A9C-81F8-E7CAEFA0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631" y="1765664"/>
            <a:ext cx="4807419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7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7D7-1934-4326-B912-D0B22041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B93F-60FD-447D-8974-9A44DB8A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703507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variable:</a:t>
            </a:r>
          </a:p>
          <a:p>
            <a:pPr lvl="1"/>
            <a:r>
              <a:rPr lang="en-US" dirty="0"/>
              <a:t>Temperature of Lake Lacawac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Histogram</a:t>
            </a:r>
          </a:p>
          <a:p>
            <a:r>
              <a:rPr lang="en-US" dirty="0"/>
              <a:t>Density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1B5B7-2274-473E-B847-309DB4CA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42" y="1765664"/>
            <a:ext cx="485740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7D7-1934-4326-B912-D0B22041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B93F-60FD-447D-8974-9A44DB8A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337296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variables:</a:t>
            </a:r>
          </a:p>
          <a:p>
            <a:pPr lvl="1"/>
            <a:r>
              <a:rPr lang="en-US" dirty="0"/>
              <a:t>Temperature of Lake Lacawac </a:t>
            </a:r>
            <a:r>
              <a:rPr lang="en-US" b="1" u="sng" dirty="0"/>
              <a:t>for each month of the year</a:t>
            </a:r>
          </a:p>
          <a:p>
            <a:pPr lvl="1"/>
            <a:endParaRPr lang="en-US" dirty="0"/>
          </a:p>
          <a:p>
            <a:r>
              <a:rPr lang="en-US" dirty="0"/>
              <a:t>Box plot</a:t>
            </a:r>
          </a:p>
          <a:p>
            <a:r>
              <a:rPr lang="en-US" dirty="0">
                <a:solidFill>
                  <a:schemeClr val="bg1"/>
                </a:solidFill>
              </a:rPr>
              <a:t>Bar plot</a:t>
            </a:r>
          </a:p>
          <a:p>
            <a:r>
              <a:rPr lang="en-US" dirty="0">
                <a:solidFill>
                  <a:schemeClr val="bg1"/>
                </a:solidFill>
              </a:rPr>
              <a:t>X-Y scatterplot</a:t>
            </a:r>
          </a:p>
          <a:p>
            <a:r>
              <a:rPr lang="en-US" dirty="0">
                <a:solidFill>
                  <a:schemeClr val="bg1"/>
                </a:solidFill>
              </a:rPr>
              <a:t>Line plot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E2BF8-A597-4CF3-9191-78D72C6C5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46" y="1750673"/>
            <a:ext cx="508811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2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Day 1 (Wednesday):</a:t>
            </a:r>
            <a:endParaRPr lang="en-US" dirty="0"/>
          </a:p>
          <a:p>
            <a:pPr lvl="1"/>
            <a:r>
              <a:rPr lang="en-US" dirty="0"/>
              <a:t>Structure and design of graphs</a:t>
            </a:r>
          </a:p>
          <a:p>
            <a:pPr lvl="1"/>
            <a:r>
              <a:rPr lang="en-US" dirty="0"/>
              <a:t>Creating graphs in base R</a:t>
            </a:r>
          </a:p>
          <a:p>
            <a:pPr lvl="1"/>
            <a:r>
              <a:rPr lang="en-US" dirty="0"/>
              <a:t>Overview of ggplot2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Day 2 (Thursday):</a:t>
            </a:r>
            <a:endParaRPr lang="en-US" dirty="0"/>
          </a:p>
          <a:p>
            <a:pPr lvl="1"/>
            <a:r>
              <a:rPr lang="en-US" dirty="0"/>
              <a:t>Introduction to ggplot2</a:t>
            </a:r>
          </a:p>
          <a:p>
            <a:pPr lvl="1"/>
            <a:r>
              <a:rPr lang="en-US" dirty="0"/>
              <a:t>Building graphs and customizing in ggplot2</a:t>
            </a:r>
          </a:p>
          <a:p>
            <a:pPr lvl="1"/>
            <a:r>
              <a:rPr lang="en-US" dirty="0"/>
              <a:t>Additional graphing resources</a:t>
            </a:r>
          </a:p>
          <a:p>
            <a:pPr lvl="1"/>
            <a:r>
              <a:rPr lang="en-US" dirty="0"/>
              <a:t>Q&amp;A and practice</a:t>
            </a:r>
          </a:p>
        </p:txBody>
      </p:sp>
    </p:spTree>
    <p:extLst>
      <p:ext uri="{BB962C8B-B14F-4D97-AF65-F5344CB8AC3E}">
        <p14:creationId xmlns:p14="http://schemas.microsoft.com/office/powerpoint/2010/main" val="388321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7D7-1934-4326-B912-D0B22041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B93F-60FD-447D-8974-9A44DB8A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337296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variables:</a:t>
            </a:r>
          </a:p>
          <a:p>
            <a:pPr lvl="1"/>
            <a:r>
              <a:rPr lang="en-US" dirty="0"/>
              <a:t>Temperature of Lake Lacawac </a:t>
            </a:r>
            <a:r>
              <a:rPr lang="en-US" b="1" u="sng" dirty="0"/>
              <a:t>for each month of the year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Box plot</a:t>
            </a:r>
          </a:p>
          <a:p>
            <a:r>
              <a:rPr lang="en-US" dirty="0"/>
              <a:t>Bar plot</a:t>
            </a:r>
          </a:p>
          <a:p>
            <a:r>
              <a:rPr lang="en-US" dirty="0">
                <a:solidFill>
                  <a:schemeClr val="bg1"/>
                </a:solidFill>
              </a:rPr>
              <a:t>X-Y scatterplot</a:t>
            </a:r>
          </a:p>
          <a:p>
            <a:r>
              <a:rPr lang="en-US" dirty="0">
                <a:solidFill>
                  <a:schemeClr val="bg1"/>
                </a:solidFill>
              </a:rPr>
              <a:t>Line plot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3D40E-B1AA-4912-A8D5-E6E5C75F1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936" y="1750674"/>
            <a:ext cx="5088114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7D7-1934-4326-B912-D0B22041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B93F-60FD-447D-8974-9A44DB8A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337296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variables:</a:t>
            </a:r>
          </a:p>
          <a:p>
            <a:pPr lvl="1"/>
            <a:r>
              <a:rPr lang="en-US" dirty="0"/>
              <a:t>Temperature of Lake Lacawac </a:t>
            </a:r>
            <a:r>
              <a:rPr lang="en-US" b="1" u="sng" dirty="0"/>
              <a:t>for each month of the year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Box plot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Bar plot</a:t>
            </a:r>
          </a:p>
          <a:p>
            <a:r>
              <a:rPr lang="en-US" dirty="0"/>
              <a:t>Line plot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1A805-0913-45EB-93F7-ADB2015A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422" y="1750674"/>
            <a:ext cx="519162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9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7D7-1934-4326-B912-D0B22041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B93F-60FD-447D-8974-9A44DB8A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33729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variables:</a:t>
            </a:r>
          </a:p>
          <a:p>
            <a:pPr lvl="1"/>
            <a:r>
              <a:rPr lang="en-US" dirty="0"/>
              <a:t>Temperature of Lake Lacawac </a:t>
            </a:r>
            <a:r>
              <a:rPr lang="en-US" b="1" u="sng" dirty="0"/>
              <a:t>for each month of the year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Box plot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Bar plot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Line plot</a:t>
            </a:r>
          </a:p>
          <a:p>
            <a:r>
              <a:rPr lang="en-US" dirty="0"/>
              <a:t>X-Y scatterplot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C86F5-B5AC-4F14-9B4D-BEA1828B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936" y="1750674"/>
            <a:ext cx="5088114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7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7D7-1934-4326-B912-D0B22041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B93F-60FD-447D-8974-9A44DB8A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586224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</a:t>
            </a:r>
            <a:r>
              <a:rPr lang="en-US" baseline="30000" dirty="0"/>
              <a:t>+</a:t>
            </a:r>
            <a:r>
              <a:rPr lang="en-US" dirty="0"/>
              <a:t> variables:</a:t>
            </a:r>
          </a:p>
          <a:p>
            <a:pPr lvl="1"/>
            <a:r>
              <a:rPr lang="en-US" dirty="0"/>
              <a:t>Temperature of Lake Lacawac </a:t>
            </a:r>
            <a:r>
              <a:rPr lang="en-US" b="1" u="sng" dirty="0"/>
              <a:t>at multiple depths</a:t>
            </a:r>
            <a:r>
              <a:rPr lang="en-US" dirty="0"/>
              <a:t> for each month of the year</a:t>
            </a:r>
          </a:p>
          <a:p>
            <a:pPr lvl="1"/>
            <a:endParaRPr lang="en-US" dirty="0"/>
          </a:p>
          <a:p>
            <a:r>
              <a:rPr lang="en-US" dirty="0"/>
              <a:t>Box plot</a:t>
            </a:r>
          </a:p>
          <a:p>
            <a:r>
              <a:rPr lang="en-US" dirty="0">
                <a:solidFill>
                  <a:schemeClr val="bg1"/>
                </a:solidFill>
              </a:rPr>
              <a:t>Bar plot</a:t>
            </a:r>
          </a:p>
          <a:p>
            <a:r>
              <a:rPr lang="en-US" dirty="0">
                <a:solidFill>
                  <a:schemeClr val="bg1"/>
                </a:solidFill>
              </a:rPr>
              <a:t>X-Y scatterplot</a:t>
            </a:r>
          </a:p>
          <a:p>
            <a:r>
              <a:rPr lang="en-US" dirty="0">
                <a:solidFill>
                  <a:schemeClr val="bg1"/>
                </a:solidFill>
              </a:rPr>
              <a:t>Line plot</a:t>
            </a:r>
          </a:p>
          <a:p>
            <a:r>
              <a:rPr lang="en-US" dirty="0">
                <a:solidFill>
                  <a:schemeClr val="bg1"/>
                </a:solidFill>
              </a:rPr>
              <a:t>Contour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24A7A-CB1F-4ABB-810A-CCC98E28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74" y="1750674"/>
            <a:ext cx="4854176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7D7-1934-4326-B912-D0B22041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B93F-60FD-447D-8974-9A44DB8A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586224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</a:t>
            </a:r>
            <a:r>
              <a:rPr lang="en-US" baseline="30000" dirty="0"/>
              <a:t>+</a:t>
            </a:r>
            <a:r>
              <a:rPr lang="en-US" dirty="0"/>
              <a:t> variables:</a:t>
            </a:r>
          </a:p>
          <a:p>
            <a:pPr lvl="1"/>
            <a:r>
              <a:rPr lang="en-US" dirty="0"/>
              <a:t>Temperature of Lake Lacawac </a:t>
            </a:r>
            <a:r>
              <a:rPr lang="en-US" b="1" u="sng" dirty="0"/>
              <a:t>at multiple depths</a:t>
            </a:r>
            <a:r>
              <a:rPr lang="en-US" dirty="0"/>
              <a:t> for each month of the year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Box plot</a:t>
            </a:r>
          </a:p>
          <a:p>
            <a:r>
              <a:rPr lang="en-US" dirty="0"/>
              <a:t>Bar plot</a:t>
            </a:r>
          </a:p>
          <a:p>
            <a:r>
              <a:rPr lang="en-US" dirty="0">
                <a:solidFill>
                  <a:schemeClr val="bg1"/>
                </a:solidFill>
              </a:rPr>
              <a:t>X-Y scatterplot</a:t>
            </a:r>
          </a:p>
          <a:p>
            <a:r>
              <a:rPr lang="en-US" dirty="0">
                <a:solidFill>
                  <a:schemeClr val="bg1"/>
                </a:solidFill>
              </a:rPr>
              <a:t>Line plot</a:t>
            </a:r>
          </a:p>
          <a:p>
            <a:r>
              <a:rPr lang="en-US" dirty="0">
                <a:solidFill>
                  <a:schemeClr val="bg1"/>
                </a:solidFill>
              </a:rPr>
              <a:t>Contour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1DBCF-CAF2-4CF6-8830-0100F4B7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74" y="1928873"/>
            <a:ext cx="4854176" cy="48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9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7D7-1934-4326-B912-D0B22041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B93F-60FD-447D-8974-9A44DB8A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586224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</a:t>
            </a:r>
            <a:r>
              <a:rPr lang="en-US" baseline="30000" dirty="0"/>
              <a:t>+</a:t>
            </a:r>
            <a:r>
              <a:rPr lang="en-US" dirty="0"/>
              <a:t> variables:</a:t>
            </a:r>
          </a:p>
          <a:p>
            <a:pPr lvl="1"/>
            <a:r>
              <a:rPr lang="en-US" dirty="0"/>
              <a:t>Temperature of Lake Lacawac </a:t>
            </a:r>
            <a:r>
              <a:rPr lang="en-US" b="1" u="sng" dirty="0"/>
              <a:t>at multiple depths</a:t>
            </a:r>
            <a:r>
              <a:rPr lang="en-US" dirty="0"/>
              <a:t> for each month of the year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Box plot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Bar plot</a:t>
            </a:r>
          </a:p>
          <a:p>
            <a:r>
              <a:rPr lang="en-US" dirty="0"/>
              <a:t>Line plot</a:t>
            </a:r>
          </a:p>
          <a:p>
            <a:r>
              <a:rPr lang="en-US" dirty="0">
                <a:solidFill>
                  <a:schemeClr val="bg1"/>
                </a:solidFill>
              </a:rPr>
              <a:t>X-Y scatterplot</a:t>
            </a:r>
          </a:p>
          <a:p>
            <a:r>
              <a:rPr lang="en-US" dirty="0">
                <a:solidFill>
                  <a:schemeClr val="bg1"/>
                </a:solidFill>
              </a:rPr>
              <a:t>Contour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7D269-B2D0-4599-8CDC-FAD97D90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75" y="1928875"/>
            <a:ext cx="4854176" cy="48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66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7D7-1934-4326-B912-D0B22041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B93F-60FD-447D-8974-9A44DB8A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586224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</a:t>
            </a:r>
            <a:r>
              <a:rPr lang="en-US" baseline="30000" dirty="0"/>
              <a:t>+</a:t>
            </a:r>
            <a:r>
              <a:rPr lang="en-US" dirty="0"/>
              <a:t> variables:</a:t>
            </a:r>
          </a:p>
          <a:p>
            <a:pPr lvl="1"/>
            <a:r>
              <a:rPr lang="en-US" dirty="0"/>
              <a:t>Temperature of Lake Lacawac </a:t>
            </a:r>
            <a:r>
              <a:rPr lang="en-US" b="1" u="sng" dirty="0"/>
              <a:t>at multiple depths</a:t>
            </a:r>
            <a:r>
              <a:rPr lang="en-US" dirty="0"/>
              <a:t> for each month of the year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Box plot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Bar plot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Line plot</a:t>
            </a:r>
          </a:p>
          <a:p>
            <a:r>
              <a:rPr lang="en-US" dirty="0"/>
              <a:t>X-Y scatterplot</a:t>
            </a:r>
          </a:p>
          <a:p>
            <a:r>
              <a:rPr lang="en-US" dirty="0">
                <a:solidFill>
                  <a:schemeClr val="bg1"/>
                </a:solidFill>
              </a:rPr>
              <a:t>Contour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58F63-6F77-41EA-9FFC-23859D559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74" y="1928874"/>
            <a:ext cx="4854176" cy="48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2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7D7-1934-4326-B912-D0B22041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B93F-60FD-447D-8974-9A44DB8A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586224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</a:t>
            </a:r>
            <a:r>
              <a:rPr lang="en-US" baseline="30000" dirty="0"/>
              <a:t>+</a:t>
            </a:r>
            <a:r>
              <a:rPr lang="en-US" dirty="0"/>
              <a:t> variables:</a:t>
            </a:r>
          </a:p>
          <a:p>
            <a:pPr lvl="1"/>
            <a:r>
              <a:rPr lang="en-US" dirty="0"/>
              <a:t>Temperature of Lake Lacawac </a:t>
            </a:r>
            <a:r>
              <a:rPr lang="en-US" b="1" u="sng" dirty="0"/>
              <a:t>at multiple depths</a:t>
            </a:r>
            <a:r>
              <a:rPr lang="en-US" dirty="0"/>
              <a:t> for each month of the year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Box plot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Bar plot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Line plot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X-Y scatterplot</a:t>
            </a:r>
          </a:p>
          <a:p>
            <a:r>
              <a:rPr lang="en-US" dirty="0"/>
              <a:t>Contour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F4EA7-6200-468B-B906-B13A845F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74" y="1928874"/>
            <a:ext cx="4854176" cy="48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68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0B81-1E58-4BBE-8A7D-B8547B29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a Good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3ACA9-0D2B-4EEA-BC15-0FDF53177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 are only as useful as the data they display</a:t>
            </a:r>
          </a:p>
          <a:p>
            <a:endParaRPr lang="en-US" dirty="0"/>
          </a:p>
          <a:p>
            <a:r>
              <a:rPr lang="en-US" dirty="0"/>
              <a:t>Don’t accidentally or purposefully distort or mislead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8A290-8269-4938-99DF-2EBA6E3D73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the data is simple, </a:t>
            </a:r>
            <a:r>
              <a:rPr lang="en-US" b="1" i="1" dirty="0"/>
              <a:t>keep the graph simple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data is complex, </a:t>
            </a:r>
            <a:r>
              <a:rPr lang="en-US" b="1" i="1" dirty="0"/>
              <a:t>make the graph simple to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91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1DF8-CD4B-41D9-BF04-A7413EF3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2AB7D-448D-40C0-8C2A-4854A95F4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4"/>
            <a:ext cx="6673485" cy="480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84B87-9EE7-45A1-A798-FEDF04BE4426}"/>
              </a:ext>
            </a:extLst>
          </p:cNvPr>
          <p:cNvSpPr txBox="1"/>
          <p:nvPr/>
        </p:nvSpPr>
        <p:spPr>
          <a:xfrm>
            <a:off x="7347105" y="1837415"/>
            <a:ext cx="1738861" cy="440120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u="sng" dirty="0"/>
              <a:t>OVERLY COMPLEX GRAPH!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2000" dirty="0"/>
              <a:t>Three axes with 3 different variables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2000" dirty="0"/>
              <a:t>How is solar radiation directly related to stock prices?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67210-5134-45F3-9496-2E04CCC26F2D}"/>
              </a:ext>
            </a:extLst>
          </p:cNvPr>
          <p:cNvSpPr txBox="1"/>
          <p:nvPr/>
        </p:nvSpPr>
        <p:spPr>
          <a:xfrm>
            <a:off x="2924017" y="6573080"/>
            <a:ext cx="4513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from Ross Ihaka, University of Auckland, New Zealand </a:t>
            </a:r>
            <a:endParaRPr 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71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21C7-1504-4239-831D-FCA8CC5B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DC4AA-5F49-45C3-8CFC-A80C6E00F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Zoom</a:t>
            </a:r>
            <a:endParaRPr lang="en-US" dirty="0"/>
          </a:p>
          <a:p>
            <a:pPr lvl="1"/>
            <a:r>
              <a:rPr lang="en-US" dirty="0"/>
              <a:t>Feel free to unmute yourself to ask questions at any point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/>
              <a:t>Chat</a:t>
            </a:r>
          </a:p>
          <a:p>
            <a:pPr lvl="1"/>
            <a:r>
              <a:rPr lang="en-US" dirty="0"/>
              <a:t>Post any questions or comments here</a:t>
            </a:r>
          </a:p>
          <a:p>
            <a:pPr lvl="1"/>
            <a:r>
              <a:rPr lang="en-US" dirty="0"/>
              <a:t>The TAs will be checking the chat to help answer questions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/>
              <a:t>Break-Out Rooms</a:t>
            </a:r>
          </a:p>
          <a:p>
            <a:pPr lvl="1"/>
            <a:r>
              <a:rPr lang="en-US" dirty="0"/>
              <a:t>If you are really stuck, you can move to a break-out room with a TA to share your screen and get you up to speed</a:t>
            </a:r>
          </a:p>
          <a:p>
            <a:pPr lvl="1"/>
            <a:r>
              <a:rPr lang="en-US" dirty="0"/>
              <a:t>Break time is a great opportunity for this if needed!</a:t>
            </a:r>
          </a:p>
        </p:txBody>
      </p:sp>
    </p:spTree>
    <p:extLst>
      <p:ext uri="{BB962C8B-B14F-4D97-AF65-F5344CB8AC3E}">
        <p14:creationId xmlns:p14="http://schemas.microsoft.com/office/powerpoint/2010/main" val="2420804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2463-642B-41D6-BC96-4FA57A19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BA0BB-4270-4F63-83A7-CDB51714A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6" t="23247" r="29508" b="4149"/>
          <a:stretch/>
        </p:blipFill>
        <p:spPr>
          <a:xfrm>
            <a:off x="493738" y="1690689"/>
            <a:ext cx="5832111" cy="5167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D8BE1-736A-4C0D-8C00-49253ACFDAB9}"/>
              </a:ext>
            </a:extLst>
          </p:cNvPr>
          <p:cNvSpPr txBox="1"/>
          <p:nvPr/>
        </p:nvSpPr>
        <p:spPr>
          <a:xfrm>
            <a:off x="6400802" y="1690689"/>
            <a:ext cx="2651759" cy="224676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u="sng" dirty="0"/>
              <a:t>UNNECESSARY GRAPH!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Interpret 3 total components (2 axes and 1 color scheme) for only 2 pieces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0C68-ECFF-42C1-AC31-FBA0007B86D4}"/>
              </a:ext>
            </a:extLst>
          </p:cNvPr>
          <p:cNvSpPr txBox="1"/>
          <p:nvPr/>
        </p:nvSpPr>
        <p:spPr>
          <a:xfrm>
            <a:off x="6400803" y="4673754"/>
            <a:ext cx="2651760" cy="132343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u="sng" dirty="0"/>
              <a:t>IMPROVEMENT: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Just report “60% male and 40% female”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39B54-ECD2-4C36-AEF6-D5F6E7F7300A}"/>
              </a:ext>
            </a:extLst>
          </p:cNvPr>
          <p:cNvSpPr txBox="1"/>
          <p:nvPr/>
        </p:nvSpPr>
        <p:spPr>
          <a:xfrm>
            <a:off x="6325849" y="6123542"/>
            <a:ext cx="21895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from Ross Ihaka, </a:t>
            </a:r>
            <a:b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University of Auckland, </a:t>
            </a:r>
            <a:b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New Zealand </a:t>
            </a:r>
            <a:endParaRPr 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575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0EF2-AC21-41DD-AEDE-5B8A7703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CBEE7-0436-4789-A91E-2F9839CB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074"/>
            <a:ext cx="3106683" cy="544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BBD662-0A53-4D92-B58C-DA6D7C60AD92}"/>
              </a:ext>
            </a:extLst>
          </p:cNvPr>
          <p:cNvSpPr txBox="1"/>
          <p:nvPr/>
        </p:nvSpPr>
        <p:spPr>
          <a:xfrm>
            <a:off x="3957402" y="1412022"/>
            <a:ext cx="4023360" cy="286232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u="sng" dirty="0"/>
              <a:t>OVERLY COMPLEX GRAPH!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Extra dimension is unnecessary – beware of </a:t>
            </a:r>
            <a:br>
              <a:rPr lang="en-US" sz="2000" dirty="0"/>
            </a:br>
            <a:r>
              <a:rPr lang="en-US" sz="2000" dirty="0"/>
              <a:t>3-D graphs in Excel!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Four colors misleads how many pieces of data are being 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Unnecessary splitting of </a:t>
            </a:r>
            <a:br>
              <a:rPr lang="en-US" sz="2000" dirty="0"/>
            </a:br>
            <a:r>
              <a:rPr lang="en-US" sz="2000" dirty="0"/>
              <a:t>y-axis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67274-AAA9-4B46-8053-160162E0AB84}"/>
              </a:ext>
            </a:extLst>
          </p:cNvPr>
          <p:cNvSpPr txBox="1"/>
          <p:nvPr/>
        </p:nvSpPr>
        <p:spPr>
          <a:xfrm>
            <a:off x="3690363" y="6123542"/>
            <a:ext cx="21895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from Ross Ihaka, </a:t>
            </a:r>
            <a:b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University of Auckland, </a:t>
            </a:r>
            <a:b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New Zealand </a:t>
            </a:r>
            <a:endParaRPr 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22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1AF-0C5F-4481-B456-0757F64C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7C848-66DE-4224-B8CD-62639509E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8" t="27038" r="29671" b="7940"/>
          <a:stretch/>
        </p:blipFill>
        <p:spPr>
          <a:xfrm>
            <a:off x="415607" y="1825623"/>
            <a:ext cx="5912476" cy="5032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D0389-DEF3-4C2C-9799-F8627F4608FA}"/>
              </a:ext>
            </a:extLst>
          </p:cNvPr>
          <p:cNvSpPr txBox="1"/>
          <p:nvPr/>
        </p:nvSpPr>
        <p:spPr>
          <a:xfrm>
            <a:off x="6406217" y="1825623"/>
            <a:ext cx="2651760" cy="20116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u="sng" dirty="0"/>
              <a:t>IMPROVEMENTS: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 3-D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Focus on simple presentation of 5 key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Clear axes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B9701-899E-4D71-82CB-B4115E157185}"/>
              </a:ext>
            </a:extLst>
          </p:cNvPr>
          <p:cNvSpPr txBox="1"/>
          <p:nvPr/>
        </p:nvSpPr>
        <p:spPr>
          <a:xfrm>
            <a:off x="6325849" y="6123542"/>
            <a:ext cx="21895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from Ross Ihaka, </a:t>
            </a:r>
            <a:b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University of Auckland, </a:t>
            </a:r>
            <a:b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New Zealand </a:t>
            </a:r>
            <a:endParaRPr 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49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84AA-270B-4B06-BE5A-BF0242C8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7AF8-A7FC-4F13-9120-2472827C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9A23CB-11D4-462F-861D-02A8BE6B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086"/>
            <a:ext cx="9144000" cy="53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9C3799-F600-4B44-AD9D-7D28B2CB86BB}"/>
              </a:ext>
            </a:extLst>
          </p:cNvPr>
          <p:cNvSpPr txBox="1"/>
          <p:nvPr/>
        </p:nvSpPr>
        <p:spPr>
          <a:xfrm>
            <a:off x="5261547" y="3102965"/>
            <a:ext cx="3747542" cy="193899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u="sng" dirty="0"/>
              <a:t>MISLEADING GRAPH!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Dates on x-axis are not in chronological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clear y-axis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Bars/colors are not always in the same order</a:t>
            </a:r>
          </a:p>
        </p:txBody>
      </p:sp>
    </p:spTree>
    <p:extLst>
      <p:ext uri="{BB962C8B-B14F-4D97-AF65-F5344CB8AC3E}">
        <p14:creationId xmlns:p14="http://schemas.microsoft.com/office/powerpoint/2010/main" val="3653791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84AA-270B-4B06-BE5A-BF0242C8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7AF8-A7FC-4F13-9120-2472827C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9A23CB-11D4-462F-861D-02A8BE6B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086"/>
            <a:ext cx="9144000" cy="53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9C3799-F600-4B44-AD9D-7D28B2CB86BB}"/>
              </a:ext>
            </a:extLst>
          </p:cNvPr>
          <p:cNvSpPr txBox="1"/>
          <p:nvPr/>
        </p:nvSpPr>
        <p:spPr>
          <a:xfrm>
            <a:off x="5261547" y="3102965"/>
            <a:ext cx="3747542" cy="193899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u="sng" dirty="0"/>
              <a:t>IMPROVE </a:t>
            </a:r>
            <a:r>
              <a:rPr lang="en-US" sz="2000" b="1" i="1" u="sng"/>
              <a:t>THIS GRAPH:</a:t>
            </a:r>
            <a:endParaRPr lang="en-US" sz="2000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Sketch a rough graph of how you would improve this!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Remember the key components of graphs!</a:t>
            </a:r>
          </a:p>
        </p:txBody>
      </p:sp>
    </p:spTree>
    <p:extLst>
      <p:ext uri="{BB962C8B-B14F-4D97-AF65-F5344CB8AC3E}">
        <p14:creationId xmlns:p14="http://schemas.microsoft.com/office/powerpoint/2010/main" val="511762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8290-476B-4385-AB66-66AC2D69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B25BF-1F5E-4B66-81C6-15117592C0D8}"/>
              </a:ext>
            </a:extLst>
          </p:cNvPr>
          <p:cNvSpPr txBox="1"/>
          <p:nvPr/>
        </p:nvSpPr>
        <p:spPr>
          <a:xfrm>
            <a:off x="3891723" y="6552834"/>
            <a:ext cx="4982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data from </a:t>
            </a:r>
            <a:r>
              <a:rPr lang="en-US" sz="1400" dirty="0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https://github.com/nytimes/covid-19-data</a:t>
            </a:r>
            <a:endParaRPr lang="en-US" sz="1400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4AA6B-5EFD-B741-9BF6-B9B32F17E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4" y="1505303"/>
            <a:ext cx="8349492" cy="47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26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0FE9-A2E5-4926-8199-862A6ED166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/>
              <a:t>Live Coding</a:t>
            </a:r>
            <a:br>
              <a:rPr lang="en-US" b="1" i="1" dirty="0"/>
            </a:br>
            <a:endParaRPr lang="en-US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23095-FADA-46FE-85AE-D00FF05BC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 RStudio and code along!</a:t>
            </a:r>
          </a:p>
        </p:txBody>
      </p:sp>
    </p:spTree>
    <p:extLst>
      <p:ext uri="{BB962C8B-B14F-4D97-AF65-F5344CB8AC3E}">
        <p14:creationId xmlns:p14="http://schemas.microsoft.com/office/powerpoint/2010/main" val="3366759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CEFC-A848-40E7-9D37-725F94E0B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Overview of ggplot2</a:t>
            </a:r>
          </a:p>
        </p:txBody>
      </p:sp>
    </p:spTree>
    <p:extLst>
      <p:ext uri="{BB962C8B-B14F-4D97-AF65-F5344CB8AC3E}">
        <p14:creationId xmlns:p14="http://schemas.microsoft.com/office/powerpoint/2010/main" val="1941115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3703-BC5B-4FEF-93D7-7C776B61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42FD-F3F7-433D-845F-E97A36CEA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developed by Leland Wilkinson, adapted for R by Hadley Wickham</a:t>
            </a:r>
          </a:p>
          <a:p>
            <a:endParaRPr lang="en-US" dirty="0"/>
          </a:p>
          <a:p>
            <a:r>
              <a:rPr lang="en-US" dirty="0"/>
              <a:t>Descriptive language to talk about components and visual elements of a graph or plot</a:t>
            </a:r>
          </a:p>
          <a:p>
            <a:pPr lvl="1"/>
            <a:r>
              <a:rPr lang="en-US" dirty="0"/>
              <a:t>Data being plotted</a:t>
            </a:r>
          </a:p>
          <a:p>
            <a:pPr lvl="1"/>
            <a:r>
              <a:rPr lang="en-US" dirty="0"/>
              <a:t>Geometric objects (lines, points, etc.)</a:t>
            </a:r>
          </a:p>
          <a:p>
            <a:pPr lvl="1"/>
            <a:r>
              <a:rPr lang="en-US" dirty="0"/>
              <a:t>Aesthetic appearance</a:t>
            </a:r>
          </a:p>
          <a:p>
            <a:pPr lvl="1"/>
            <a:r>
              <a:rPr lang="en-US" dirty="0"/>
              <a:t>Statistical information and transformations</a:t>
            </a:r>
          </a:p>
          <a:p>
            <a:pPr lvl="1"/>
            <a:r>
              <a:rPr lang="en-US" dirty="0"/>
              <a:t>Position, scales, coordinates</a:t>
            </a:r>
          </a:p>
          <a:p>
            <a:pPr lvl="1"/>
            <a:r>
              <a:rPr lang="en-US" dirty="0"/>
              <a:t>Facets or panels</a:t>
            </a:r>
          </a:p>
        </p:txBody>
      </p:sp>
    </p:spTree>
    <p:extLst>
      <p:ext uri="{BB962C8B-B14F-4D97-AF65-F5344CB8AC3E}">
        <p14:creationId xmlns:p14="http://schemas.microsoft.com/office/powerpoint/2010/main" val="2345829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FCB5-97FA-49A0-8D65-184F9AC1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6F814-0BEB-4689-B7EB-963EA2221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plot in ggplot2 is essentially constructing layers or pieces of a plot based on specific aspects of the data</a:t>
            </a:r>
          </a:p>
          <a:p>
            <a:endParaRPr lang="en-US" dirty="0"/>
          </a:p>
          <a:p>
            <a:r>
              <a:rPr lang="en-US" dirty="0"/>
              <a:t>Each new layer is one new piece of code</a:t>
            </a:r>
          </a:p>
        </p:txBody>
      </p:sp>
    </p:spTree>
    <p:extLst>
      <p:ext uri="{BB962C8B-B14F-4D97-AF65-F5344CB8AC3E}">
        <p14:creationId xmlns:p14="http://schemas.microsoft.com/office/powerpoint/2010/main" val="237448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343024"/>
            <a:ext cx="7886700" cy="5514976"/>
          </a:xfrm>
        </p:spPr>
        <p:txBody>
          <a:bodyPr>
            <a:normAutofit/>
          </a:bodyPr>
          <a:lstStyle/>
          <a:p>
            <a:endParaRPr lang="en-US" b="1" i="1" u="sng" dirty="0"/>
          </a:p>
          <a:p>
            <a:r>
              <a:rPr lang="en-US" b="1" i="1" u="sng" dirty="0"/>
              <a:t>Packages</a:t>
            </a:r>
            <a:r>
              <a:rPr lang="en-US" dirty="0"/>
              <a:t> are bundles of tools and functions that others have developed to be used in R</a:t>
            </a:r>
          </a:p>
          <a:p>
            <a:endParaRPr lang="en-US" dirty="0"/>
          </a:p>
          <a:p>
            <a:r>
              <a:rPr lang="en-US" dirty="0"/>
              <a:t>They are often grouped to specific types of functions, analyses, or datasets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rLakeAnalyzer</a:t>
            </a:r>
            <a:r>
              <a:rPr lang="en-US" dirty="0"/>
              <a:t>, for example, has lots of functions developed by limnologists to help you analyze common types of data collected from lakes</a:t>
            </a:r>
          </a:p>
        </p:txBody>
      </p:sp>
    </p:spTree>
    <p:extLst>
      <p:ext uri="{BB962C8B-B14F-4D97-AF65-F5344CB8AC3E}">
        <p14:creationId xmlns:p14="http://schemas.microsoft.com/office/powerpoint/2010/main" val="162609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BF8-94CB-4A8B-B430-135AD0F0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vs.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F6CDE-FBBE-476E-BD17-818FFDA1D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uptake in chilled vs. non-chilled treatments in 2 locations:</a:t>
            </a:r>
          </a:p>
        </p:txBody>
      </p:sp>
      <p:pic>
        <p:nvPicPr>
          <p:cNvPr id="1026" name="Picture 2" descr="baseRplot">
            <a:extLst>
              <a:ext uri="{FF2B5EF4-FFF2-40B4-BE49-F238E27FC236}">
                <a16:creationId xmlns:a16="http://schemas.microsoft.com/office/drawing/2014/main" id="{CA439DBA-9F57-40D4-A5B5-E2E9536E1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670904"/>
            <a:ext cx="78867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31C94-22D4-4A00-8AA1-15E93F9ED0A6}"/>
              </a:ext>
            </a:extLst>
          </p:cNvPr>
          <p:cNvSpPr txBox="1"/>
          <p:nvPr/>
        </p:nvSpPr>
        <p:spPr>
          <a:xfrm>
            <a:off x="628650" y="6559630"/>
            <a:ext cx="7886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https://statsinthewild.com/2019/08/22/ggplot2-vs-base-r-graphics-an-example/</a:t>
            </a:r>
          </a:p>
        </p:txBody>
      </p:sp>
    </p:spTree>
    <p:extLst>
      <p:ext uri="{BB962C8B-B14F-4D97-AF65-F5344CB8AC3E}">
        <p14:creationId xmlns:p14="http://schemas.microsoft.com/office/powerpoint/2010/main" val="1738931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BF8-94CB-4A8B-B430-135AD0F0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vs.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F6CDE-FBBE-476E-BD17-818FFDA1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50323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900" dirty="0"/>
              <a:t>Base R code (30 lines): </a:t>
            </a:r>
          </a:p>
          <a:p>
            <a:pPr marL="225425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100" b="0" i="0" dirty="0">
              <a:effectLst/>
              <a:latin typeface="Lucida Console" panose="020B0609040504020204" pitchFamily="49" charset="0"/>
            </a:endParaRPr>
          </a:p>
          <a:p>
            <a:pPr marL="225425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100" b="0" i="0" dirty="0">
                <a:effectLst/>
                <a:latin typeface="Lucida Console" panose="020B0609040504020204" pitchFamily="49" charset="0"/>
              </a:rPr>
              <a:t>summary(CO2)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str(CO2)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head(CO2, 20)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CO2.QC &lt;- subset(CO2, Type == "Quebec" &amp; Treatment == "chilled")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CO2.QN &lt;- subset(CO2, Type == "Quebec" &amp; Treatment == "nonchilled")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CO2.MC &lt;- subset(CO2, Type == "Mississippi" &amp; Treatment == "chilled")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CO2.MN &lt;- subset(CO2, Type == "Mississippi" &amp; Treatment == "nonchilled")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xrange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&lt;- range(CO2$conc)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yrange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&lt;-range(CO2$uptake)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par(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mfrow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c(1, 2))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plot(CO2.QC$uptake ~ CO2.QC$conc,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pch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19,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lty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2,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lwd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3,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cex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1.5, las = 1,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ylim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yrange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xlim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xrange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, col = "purple",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xlab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"Concentration",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ylab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"Uptake")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par(new=T)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plot(CO2.QN$uptake ~ CO2.QN$conc,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pch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20,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lty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2,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lwd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3,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cex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1.5, las = 1,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ylim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yrange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xlim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xrange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, col = "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lightblue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", main = "Quebec",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xlab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"",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ylab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"")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legend("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bottomright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", title = "Treatment", c("Chilled", "Nonchilled"),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pch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c(19, 20), col = c("purple", "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lightblue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"))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plot(CO2.MC$uptake ~ CO2.MC$conc,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pch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19,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lty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2,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lwd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3,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cex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1.5, las = 1,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ylim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yrange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xlim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xrange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, col = "orange",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xlab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"Concentration",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ylab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"Uptake")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par(new=T)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plot(CO2.MN$uptake ~ CO2.MN$conc,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pch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20,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lty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2,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lwd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3,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cex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1.5,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ylim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yrange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, las = 1,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xlim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xrange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, col = "red", main = "Mississippi",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xlab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"",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ylab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"")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legend("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topleft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", title = "Treatment", c("Chilled", "Nonchilled"), 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pch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c(19,20),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col = c("orange", "red"))</a:t>
            </a:r>
            <a:br>
              <a:rPr lang="en-US" sz="3100" dirty="0">
                <a:latin typeface="Lucida Console" panose="020B0609040504020204" pitchFamily="49" charset="0"/>
              </a:rPr>
            </a:br>
            <a:r>
              <a:rPr lang="en-US" sz="3100" b="0" i="0" dirty="0">
                <a:effectLst/>
                <a:latin typeface="Lucida Console" panose="020B0609040504020204" pitchFamily="49" charset="0"/>
              </a:rPr>
              <a:t>par(</a:t>
            </a:r>
            <a:r>
              <a:rPr lang="en-US" sz="3100" b="0" i="0" dirty="0" err="1">
                <a:effectLst/>
                <a:latin typeface="Lucida Console" panose="020B0609040504020204" pitchFamily="49" charset="0"/>
              </a:rPr>
              <a:t>mfrow</a:t>
            </a:r>
            <a:r>
              <a:rPr lang="en-US" sz="3100" b="0" i="0" dirty="0">
                <a:effectLst/>
                <a:latin typeface="Lucida Console" panose="020B0609040504020204" pitchFamily="49" charset="0"/>
              </a:rPr>
              <a:t> = c(1, 1), las = 1)</a:t>
            </a:r>
            <a:endParaRPr lang="en-US" sz="31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79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BF8-94CB-4A8B-B430-135AD0F0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vs.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F6CDE-FBBE-476E-BD17-818FFDA1D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uptake in chilled vs. non-chilled treatments in 2 locations: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31C94-22D4-4A00-8AA1-15E93F9ED0A6}"/>
              </a:ext>
            </a:extLst>
          </p:cNvPr>
          <p:cNvSpPr txBox="1"/>
          <p:nvPr/>
        </p:nvSpPr>
        <p:spPr>
          <a:xfrm>
            <a:off x="628650" y="6559630"/>
            <a:ext cx="7886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https://statsinthewild.com/2019/08/22/ggplot2-vs-base-r-graphics-an-example/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8FD9E-8FE0-4A8E-AA58-5FD22C85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84307"/>
            <a:ext cx="7882128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6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BF8-94CB-4A8B-B430-135AD0F0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vs.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F6CDE-FBBE-476E-BD17-818FFDA1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ggplot2 code (8 lines):</a:t>
            </a:r>
          </a:p>
          <a:p>
            <a:pPr marL="0" indent="0">
              <a:buNone/>
            </a:pPr>
            <a:endParaRPr lang="en-US" sz="1600" dirty="0">
              <a:latin typeface="Lucida Console" panose="020B0609040504020204" pitchFamily="49" charset="0"/>
            </a:endParaRPr>
          </a:p>
          <a:p>
            <a:pPr marL="22542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Lucida Console" panose="020B0609040504020204" pitchFamily="49" charset="0"/>
              </a:rPr>
              <a:t>library(ggplot2)</a:t>
            </a:r>
          </a:p>
          <a:p>
            <a:pPr marL="465138" indent="-2254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0" i="0" dirty="0" err="1">
                <a:effectLst/>
                <a:latin typeface="Lucida Console" panose="020B0609040504020204" pitchFamily="49" charset="0"/>
              </a:rPr>
              <a:t>ggplot</a:t>
            </a:r>
            <a:r>
              <a:rPr lang="en-US" sz="1600" b="0" i="0" dirty="0">
                <a:effectLst/>
                <a:latin typeface="Lucida Console" panose="020B0609040504020204" pitchFamily="49" charset="0"/>
              </a:rPr>
              <a:t>(</a:t>
            </a:r>
            <a:r>
              <a:rPr lang="en-US" sz="1600" b="0" i="0" dirty="0" err="1">
                <a:effectLst/>
                <a:latin typeface="Lucida Console" panose="020B0609040504020204" pitchFamily="49" charset="0"/>
              </a:rPr>
              <a:t>aes</a:t>
            </a:r>
            <a:r>
              <a:rPr lang="en-US" sz="1600" b="0" i="0" dirty="0">
                <a:effectLst/>
                <a:latin typeface="Lucida Console" panose="020B0609040504020204" pitchFamily="49" charset="0"/>
              </a:rPr>
              <a:t>(x = conc, y = uptake, color = Treatment), data = CO2) +</a:t>
            </a:r>
            <a:br>
              <a:rPr lang="en-US" sz="1600" b="0" i="0" dirty="0">
                <a:effectLst/>
                <a:latin typeface="Lucida Console" panose="020B0609040504020204" pitchFamily="49" charset="0"/>
              </a:rPr>
            </a:br>
            <a:r>
              <a:rPr lang="en-US" sz="1600" b="0" i="0" dirty="0" err="1">
                <a:effectLst/>
                <a:latin typeface="Lucida Console" panose="020B0609040504020204" pitchFamily="49" charset="0"/>
              </a:rPr>
              <a:t>geom_point</a:t>
            </a:r>
            <a:r>
              <a:rPr lang="en-US" sz="1600" b="0" i="0" dirty="0">
                <a:effectLst/>
                <a:latin typeface="Lucida Console" panose="020B0609040504020204" pitchFamily="49" charset="0"/>
              </a:rPr>
              <a:t>() + </a:t>
            </a:r>
            <a:br>
              <a:rPr lang="en-US" sz="1600" b="0" i="0" dirty="0">
                <a:effectLst/>
                <a:latin typeface="Lucida Console" panose="020B0609040504020204" pitchFamily="49" charset="0"/>
              </a:rPr>
            </a:br>
            <a:r>
              <a:rPr lang="en-US" sz="1600" b="0" i="0" dirty="0" err="1">
                <a:effectLst/>
                <a:latin typeface="Lucida Console" panose="020B0609040504020204" pitchFamily="49" charset="0"/>
              </a:rPr>
              <a:t>facet_grid</a:t>
            </a:r>
            <a:r>
              <a:rPr lang="en-US" sz="1600" b="0" i="0" dirty="0">
                <a:effectLst/>
                <a:latin typeface="Lucida Console" panose="020B0609040504020204" pitchFamily="49" charset="0"/>
              </a:rPr>
              <a:t>( ~ Type) + </a:t>
            </a:r>
            <a:br>
              <a:rPr lang="en-US" sz="1600" b="0" i="0" dirty="0">
                <a:effectLst/>
                <a:latin typeface="Lucida Console" panose="020B0609040504020204" pitchFamily="49" charset="0"/>
              </a:rPr>
            </a:br>
            <a:r>
              <a:rPr lang="en-US" sz="1600" b="0" i="0" dirty="0" err="1">
                <a:effectLst/>
                <a:latin typeface="Lucida Console" panose="020B0609040504020204" pitchFamily="49" charset="0"/>
              </a:rPr>
              <a:t>xlab</a:t>
            </a:r>
            <a:r>
              <a:rPr lang="en-US" sz="1600" b="0" i="0" dirty="0">
                <a:effectLst/>
                <a:latin typeface="Lucida Console" panose="020B0609040504020204" pitchFamily="49" charset="0"/>
              </a:rPr>
              <a:t>("Concentration") + </a:t>
            </a:r>
            <a:br>
              <a:rPr lang="en-US" sz="1600" b="0" i="0" dirty="0">
                <a:effectLst/>
                <a:latin typeface="Lucida Console" panose="020B0609040504020204" pitchFamily="49" charset="0"/>
              </a:rPr>
            </a:br>
            <a:r>
              <a:rPr lang="en-US" sz="1600" b="0" i="0" dirty="0" err="1">
                <a:effectLst/>
                <a:latin typeface="Lucida Console" panose="020B0609040504020204" pitchFamily="49" charset="0"/>
              </a:rPr>
              <a:t>ylab</a:t>
            </a:r>
            <a:r>
              <a:rPr lang="en-US" sz="1600" b="0" i="0" dirty="0">
                <a:effectLst/>
                <a:latin typeface="Lucida Console" panose="020B0609040504020204" pitchFamily="49" charset="0"/>
              </a:rPr>
              <a:t>("Uptake") + </a:t>
            </a:r>
            <a:br>
              <a:rPr lang="en-US" sz="1600" b="0" i="0" dirty="0">
                <a:effectLst/>
                <a:latin typeface="Lucida Console" panose="020B0609040504020204" pitchFamily="49" charset="0"/>
              </a:rPr>
            </a:br>
            <a:r>
              <a:rPr lang="en-US" sz="1600" b="0" i="0" dirty="0">
                <a:effectLst/>
                <a:latin typeface="Lucida Console" panose="020B0609040504020204" pitchFamily="49" charset="0"/>
              </a:rPr>
              <a:t>labs(color = "</a:t>
            </a:r>
            <a:r>
              <a:rPr lang="en-US" sz="1600" b="0" i="0" dirty="0" err="1">
                <a:effectLst/>
                <a:latin typeface="Lucida Console" panose="020B0609040504020204" pitchFamily="49" charset="0"/>
              </a:rPr>
              <a:t>Trt</a:t>
            </a:r>
            <a:r>
              <a:rPr lang="en-US" sz="1600" b="0" i="0" dirty="0">
                <a:effectLst/>
                <a:latin typeface="Lucida Console" panose="020B0609040504020204" pitchFamily="49" charset="0"/>
              </a:rPr>
              <a:t>") + </a:t>
            </a:r>
            <a:br>
              <a:rPr lang="en-US" sz="1600" b="0" i="0" dirty="0">
                <a:effectLst/>
                <a:latin typeface="Lucida Console" panose="020B0609040504020204" pitchFamily="49" charset="0"/>
              </a:rPr>
            </a:br>
            <a:r>
              <a:rPr lang="en-US" sz="1600" b="0" i="0" dirty="0" err="1">
                <a:effectLst/>
                <a:latin typeface="Lucida Console" panose="020B0609040504020204" pitchFamily="49" charset="0"/>
              </a:rPr>
              <a:t>scale_color_manual</a:t>
            </a:r>
            <a:r>
              <a:rPr lang="en-US" sz="1600" b="0" i="0" dirty="0">
                <a:effectLst/>
                <a:latin typeface="Lucida Console" panose="020B0609040504020204" pitchFamily="49" charset="0"/>
              </a:rPr>
              <a:t>(values = c("</a:t>
            </a:r>
            <a:r>
              <a:rPr lang="en-US" sz="1600" b="0" i="0" dirty="0" err="1">
                <a:effectLst/>
                <a:latin typeface="Lucida Console" panose="020B0609040504020204" pitchFamily="49" charset="0"/>
              </a:rPr>
              <a:t>purple","blue</a:t>
            </a:r>
            <a:r>
              <a:rPr lang="en-US" sz="1600" b="0" i="0" dirty="0">
                <a:effectLst/>
                <a:latin typeface="Lucida Console" panose="020B0609040504020204" pitchFamily="49" charset="0"/>
              </a:rPr>
              <a:t>"))</a:t>
            </a:r>
            <a:endParaRPr lang="en-US" sz="16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88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4014-8437-4108-B632-5F95531B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vs.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B711-AF34-44F8-B340-6CEC66FCC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Plotting in base R can be very useful for…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Beginners learning R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Exploratory plots (don’t have to be perfect)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Heat or contour maps with missing data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ggplot2 is often much quicker and more intuitive when creating…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Legends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Groupings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Faceting or panels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Easy customizing for presentations or publications</a:t>
            </a:r>
          </a:p>
        </p:txBody>
      </p:sp>
    </p:spTree>
    <p:extLst>
      <p:ext uri="{BB962C8B-B14F-4D97-AF65-F5344CB8AC3E}">
        <p14:creationId xmlns:p14="http://schemas.microsoft.com/office/powerpoint/2010/main" val="2712498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4362138"/>
          </a:xfrm>
        </p:spPr>
        <p:txBody>
          <a:bodyPr anchor="t">
            <a:noAutofit/>
          </a:bodyPr>
          <a:lstStyle/>
          <a:p>
            <a:pPr>
              <a:lnSpc>
                <a:spcPct val="114000"/>
              </a:lnSpc>
            </a:pPr>
            <a:r>
              <a:rPr lang="en-US" sz="3600" i="1" dirty="0"/>
              <a:t>Computer Science in Modern Biology</a:t>
            </a:r>
            <a:br>
              <a:rPr lang="en-US" sz="5400" b="1" dirty="0"/>
            </a:br>
            <a:br>
              <a:rPr lang="en-US" sz="5400" b="1" dirty="0"/>
            </a:br>
            <a:r>
              <a:rPr lang="en-US" sz="5400" b="1" dirty="0"/>
              <a:t>Data Visualization </a:t>
            </a:r>
            <a:br>
              <a:rPr lang="en-US" sz="5400" b="1" dirty="0"/>
            </a:br>
            <a:r>
              <a:rPr lang="en-US" sz="5400" b="1" dirty="0"/>
              <a:t>in    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1574"/>
            <a:ext cx="9144000" cy="2086426"/>
          </a:xfrm>
        </p:spPr>
        <p:txBody>
          <a:bodyPr numCol="2" spcCol="2286000">
            <a:normAutofit/>
          </a:bodyPr>
          <a:lstStyle/>
          <a:p>
            <a:r>
              <a:rPr lang="en-US" b="1" u="sng" dirty="0"/>
              <a:t>Instructor:</a:t>
            </a:r>
          </a:p>
          <a:p>
            <a:r>
              <a:rPr lang="en-US" dirty="0"/>
              <a:t>Addison </a:t>
            </a:r>
            <a:r>
              <a:rPr lang="en-US" dirty="0" err="1"/>
              <a:t>Zeisler</a:t>
            </a:r>
            <a:endParaRPr lang="en-US" dirty="0"/>
          </a:p>
          <a:p>
            <a:endParaRPr lang="en-US" dirty="0"/>
          </a:p>
          <a:p>
            <a:endParaRPr lang="en-US" b="1" u="sng" dirty="0"/>
          </a:p>
          <a:p>
            <a:r>
              <a:rPr lang="en-US" b="1" u="sng" dirty="0"/>
              <a:t>TAs:</a:t>
            </a:r>
          </a:p>
          <a:p>
            <a:r>
              <a:rPr lang="en-US" dirty="0" err="1"/>
              <a:t>Keaka</a:t>
            </a:r>
            <a:r>
              <a:rPr lang="en-US" dirty="0"/>
              <a:t> Farleigh</a:t>
            </a:r>
          </a:p>
          <a:p>
            <a:r>
              <a:rPr lang="en-US" dirty="0"/>
              <a:t>Karly </a:t>
            </a:r>
            <a:r>
              <a:rPr lang="en-US" dirty="0" err="1"/>
              <a:t>Cazzato</a:t>
            </a:r>
            <a:endParaRPr lang="en-US" dirty="0"/>
          </a:p>
        </p:txBody>
      </p:sp>
      <p:pic>
        <p:nvPicPr>
          <p:cNvPr id="8" name="Picture 2" descr="Image result for rstudio logo">
            <a:extLst>
              <a:ext uri="{FF2B5EF4-FFF2-40B4-BE49-F238E27FC236}">
                <a16:creationId xmlns:a16="http://schemas.microsoft.com/office/drawing/2014/main" id="{FCE7604B-A1E9-4585-BE5E-41971F52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187" y="2460645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BB0BA-B68A-4DEB-974A-F8851675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821" y="4853958"/>
            <a:ext cx="2396358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146905-0895-004F-94A4-5177D2835E34}"/>
              </a:ext>
            </a:extLst>
          </p:cNvPr>
          <p:cNvSpPr txBox="1"/>
          <p:nvPr/>
        </p:nvSpPr>
        <p:spPr>
          <a:xfrm>
            <a:off x="168442" y="6273225"/>
            <a:ext cx="2851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Course developed by Rachel </a:t>
            </a:r>
            <a:r>
              <a:rPr lang="en-US" sz="1600" i="1" dirty="0" err="1"/>
              <a:t>Pilla</a:t>
            </a:r>
            <a:r>
              <a:rPr lang="en-US" sz="16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9325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CEFC-A848-40E7-9D37-725F94E0B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Review of Day 1</a:t>
            </a:r>
          </a:p>
        </p:txBody>
      </p:sp>
    </p:spTree>
    <p:extLst>
      <p:ext uri="{BB962C8B-B14F-4D97-AF65-F5344CB8AC3E}">
        <p14:creationId xmlns:p14="http://schemas.microsoft.com/office/powerpoint/2010/main" val="143889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21C7-1504-4239-831D-FCA8CC5B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DC4AA-5F49-45C3-8CFC-A80C6E00F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Zoom</a:t>
            </a:r>
            <a:endParaRPr lang="en-US" dirty="0"/>
          </a:p>
          <a:p>
            <a:pPr lvl="1"/>
            <a:r>
              <a:rPr lang="en-US" dirty="0"/>
              <a:t>Feel free to unmute yourself to ask questions at any point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/>
              <a:t>Chat</a:t>
            </a:r>
          </a:p>
          <a:p>
            <a:pPr lvl="1"/>
            <a:r>
              <a:rPr lang="en-US" dirty="0"/>
              <a:t>Post any questions or comments here</a:t>
            </a:r>
          </a:p>
          <a:p>
            <a:pPr lvl="1"/>
            <a:r>
              <a:rPr lang="en-US" dirty="0"/>
              <a:t>The TAs will be checking the chat to help answer questions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/>
              <a:t>Break-Out Rooms</a:t>
            </a:r>
          </a:p>
          <a:p>
            <a:pPr lvl="1"/>
            <a:r>
              <a:rPr lang="en-US" dirty="0"/>
              <a:t>If you are really stuck, you can move to a break-out room with a TA to share your screen and get you up to speed</a:t>
            </a:r>
          </a:p>
          <a:p>
            <a:pPr lvl="1"/>
            <a:r>
              <a:rPr lang="en-US" dirty="0"/>
              <a:t>Break time is a great opportunity for this if needed!</a:t>
            </a:r>
          </a:p>
        </p:txBody>
      </p:sp>
    </p:spTree>
    <p:extLst>
      <p:ext uri="{BB962C8B-B14F-4D97-AF65-F5344CB8AC3E}">
        <p14:creationId xmlns:p14="http://schemas.microsoft.com/office/powerpoint/2010/main" val="3005987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653B-D656-43CD-A045-F8EE19DF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142F-BCFE-4682-9D09-AB9AAE208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73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Packages only need to be installed ONCE</a:t>
            </a:r>
          </a:p>
          <a:p>
            <a:r>
              <a:rPr lang="en-US" dirty="0"/>
              <a:t>But, each time you re-open R (</a:t>
            </a:r>
            <a:r>
              <a:rPr lang="en-US" b="1" i="1" u="sng" dirty="0"/>
              <a:t>today!</a:t>
            </a:r>
            <a:r>
              <a:rPr lang="en-US" dirty="0"/>
              <a:t>)</a:t>
            </a:r>
            <a:r>
              <a:rPr lang="en-US" b="1" i="1" dirty="0"/>
              <a:t>,</a:t>
            </a:r>
            <a:r>
              <a:rPr lang="en-US" dirty="0"/>
              <a:t> you need to load the packages you want to use so R can make all the functions available: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library(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AE16D-706B-4F13-852C-A3A483B53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3" t="25692" r="33668" b="46887"/>
          <a:stretch/>
        </p:blipFill>
        <p:spPr>
          <a:xfrm>
            <a:off x="914400" y="4142745"/>
            <a:ext cx="7315200" cy="26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58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0AB6-2F54-4A6C-A302-899B7AE4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82BA-B20A-4994-8332-88F949D18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Axes</a:t>
            </a:r>
          </a:p>
          <a:p>
            <a:pPr lvl="1"/>
            <a:r>
              <a:rPr lang="en-US" dirty="0"/>
              <a:t>Horizontal x-axis and vertical y-axis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Labels</a:t>
            </a:r>
          </a:p>
          <a:p>
            <a:pPr lvl="1"/>
            <a:r>
              <a:rPr lang="en-US" dirty="0"/>
              <a:t>What are your axes measuring?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Title and/or caption</a:t>
            </a:r>
          </a:p>
          <a:p>
            <a:pPr lvl="1"/>
            <a:r>
              <a:rPr lang="en-US" dirty="0"/>
              <a:t>Description and information about the graph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Legend (sometimes)</a:t>
            </a:r>
          </a:p>
          <a:p>
            <a:pPr lvl="1"/>
            <a:r>
              <a:rPr lang="en-US" dirty="0"/>
              <a:t>If multiple lines, colors, shapes, etc., what does each represent?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DATA</a:t>
            </a:r>
          </a:p>
          <a:p>
            <a:pPr lvl="1"/>
            <a:r>
              <a:rPr lang="en-US" dirty="0"/>
              <a:t>The actual information!</a:t>
            </a:r>
          </a:p>
        </p:txBody>
      </p:sp>
    </p:spTree>
    <p:extLst>
      <p:ext uri="{BB962C8B-B14F-4D97-AF65-F5344CB8AC3E}">
        <p14:creationId xmlns:p14="http://schemas.microsoft.com/office/powerpoint/2010/main" val="379542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343024"/>
            <a:ext cx="7886700" cy="551497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Currently, there are over 16,000 packages!</a:t>
            </a:r>
          </a:p>
          <a:p>
            <a:endParaRPr lang="en-US" dirty="0"/>
          </a:p>
          <a:p>
            <a:r>
              <a:rPr lang="en-US" dirty="0"/>
              <a:t>We are going to install 2 packages to use today:</a:t>
            </a:r>
          </a:p>
          <a:p>
            <a:pPr marL="971550" lvl="1" indent="-514350">
              <a:buAutoNum type="arabicParenR"/>
            </a:pP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 marL="971550" lvl="1" indent="-514350">
              <a:buAutoNum type="arabicParenR"/>
            </a:pP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ggpubr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592F24-EA6E-4F10-99ED-2111AE50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 Graph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C30E15-2EE9-434B-9BCD-82D06D8AB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8932" y="6309360"/>
            <a:ext cx="3785068" cy="54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accent5"/>
                </a:solidFill>
              </a:rPr>
              <a:t>Cleveland &amp; McGill, 1984 (</a:t>
            </a:r>
            <a:r>
              <a:rPr lang="en-US" sz="1400" b="0" i="1" u="none" strike="noStrike" baseline="0" dirty="0">
                <a:solidFill>
                  <a:schemeClr val="accent5"/>
                </a:solidFill>
              </a:rPr>
              <a:t>Journal of the American Statistical Association</a:t>
            </a:r>
            <a:r>
              <a:rPr lang="en-US" sz="1400" b="0" i="0" u="none" strike="noStrike" baseline="0" dirty="0">
                <a:solidFill>
                  <a:schemeClr val="accent5"/>
                </a:solidFill>
              </a:rPr>
              <a:t>)</a:t>
            </a:r>
            <a:endParaRPr lang="en-US" sz="1400" dirty="0">
              <a:solidFill>
                <a:schemeClr val="accent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FB53E7-E20B-4359-BEF9-025FF23F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4730282" cy="504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E5DB26-BC90-4451-81C6-C87239973829}"/>
              </a:ext>
            </a:extLst>
          </p:cNvPr>
          <p:cNvSpPr txBox="1"/>
          <p:nvPr/>
        </p:nvSpPr>
        <p:spPr>
          <a:xfrm>
            <a:off x="5358932" y="1690689"/>
            <a:ext cx="37850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sz="2400" dirty="0"/>
              <a:t>Easy to perceive and understand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sz="2400" dirty="0"/>
              <a:t>May require more work to understand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sz="2400" dirty="0"/>
              <a:t>Can be very valuable when used appropriately in graphs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94C85C-7186-46C7-9EF2-C27C4BE07DC7}"/>
              </a:ext>
            </a:extLst>
          </p:cNvPr>
          <p:cNvCxnSpPr/>
          <p:nvPr/>
        </p:nvCxnSpPr>
        <p:spPr>
          <a:xfrm>
            <a:off x="6996633" y="2593297"/>
            <a:ext cx="0" cy="128016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694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0B81-1E58-4BBE-8A7D-B8547B29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</a:t>
            </a:r>
            <a:br>
              <a:rPr lang="en-US" dirty="0"/>
            </a:br>
            <a:r>
              <a:rPr lang="en-US" dirty="0"/>
              <a:t>Keys to a Good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3ACA9-0D2B-4EEA-BC15-0FDF53177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 are only as useful as the data they display</a:t>
            </a:r>
          </a:p>
          <a:p>
            <a:endParaRPr lang="en-US" dirty="0"/>
          </a:p>
          <a:p>
            <a:r>
              <a:rPr lang="en-US" dirty="0"/>
              <a:t>Don’t accidentally or purposefully distort or mislead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8A290-8269-4938-99DF-2EBA6E3D73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the data is simple, </a:t>
            </a:r>
            <a:r>
              <a:rPr lang="en-US" b="1" i="1" dirty="0"/>
              <a:t>keep the graph simple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data is complex, </a:t>
            </a:r>
            <a:r>
              <a:rPr lang="en-US" b="1" i="1" dirty="0"/>
              <a:t>make the graph simple to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370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DE3A3-EFC2-476F-AD57-CA3A875E6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Introduction to ggplot2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F50B77-C7EE-4D12-9525-5DC070AD7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08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3703-BC5B-4FEF-93D7-7C776B61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42FD-F3F7-433D-845F-E97A36CEA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developed by Leland Wilkinson, adapted for R by Hadley Wickham</a:t>
            </a:r>
          </a:p>
          <a:p>
            <a:endParaRPr lang="en-US" dirty="0"/>
          </a:p>
          <a:p>
            <a:r>
              <a:rPr lang="en-US" dirty="0"/>
              <a:t>Descriptive language to talk about components and visual elements of a graph or plot</a:t>
            </a:r>
          </a:p>
          <a:p>
            <a:pPr lvl="1"/>
            <a:r>
              <a:rPr lang="en-US" dirty="0"/>
              <a:t>Data being plotted</a:t>
            </a:r>
          </a:p>
          <a:p>
            <a:pPr lvl="1"/>
            <a:r>
              <a:rPr lang="en-US" dirty="0"/>
              <a:t>Geometric objects (lines, points, etc.)</a:t>
            </a:r>
          </a:p>
          <a:p>
            <a:pPr lvl="1"/>
            <a:r>
              <a:rPr lang="en-US" dirty="0"/>
              <a:t>Aesthetic appearance</a:t>
            </a:r>
          </a:p>
          <a:p>
            <a:pPr lvl="1"/>
            <a:r>
              <a:rPr lang="en-US" dirty="0"/>
              <a:t>Statistical information and transformations</a:t>
            </a:r>
          </a:p>
          <a:p>
            <a:pPr lvl="1"/>
            <a:r>
              <a:rPr lang="en-US" dirty="0"/>
              <a:t>Position, scales, coordinates</a:t>
            </a:r>
          </a:p>
          <a:p>
            <a:pPr lvl="1"/>
            <a:r>
              <a:rPr lang="en-US" dirty="0"/>
              <a:t>Facets or panels</a:t>
            </a:r>
          </a:p>
        </p:txBody>
      </p:sp>
    </p:spTree>
    <p:extLst>
      <p:ext uri="{BB962C8B-B14F-4D97-AF65-F5344CB8AC3E}">
        <p14:creationId xmlns:p14="http://schemas.microsoft.com/office/powerpoint/2010/main" val="521564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FCB5-97FA-49A0-8D65-184F9AC1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6F814-0BEB-4689-B7EB-963EA2221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plot in ggplot2 is essentially constructing layers or pieces of a plot based on specific aspects of the data</a:t>
            </a:r>
          </a:p>
          <a:p>
            <a:endParaRPr lang="en-US" dirty="0"/>
          </a:p>
          <a:p>
            <a:pPr marL="1949450" lvl="1" indent="-1492250">
              <a:buNone/>
            </a:pPr>
            <a:r>
              <a:rPr lang="en-US" u="sng" dirty="0"/>
              <a:t>Layer 1:</a:t>
            </a:r>
            <a:r>
              <a:rPr lang="en-US" dirty="0"/>
              <a:t>  Plot points of water temperature (y-axis) over time (x-axis)</a:t>
            </a:r>
          </a:p>
          <a:p>
            <a:pPr marL="1949450" lvl="1" indent="-1492250">
              <a:buNone/>
            </a:pPr>
            <a:r>
              <a:rPr lang="en-US" u="sng" dirty="0"/>
              <a:t>Layer 2:</a:t>
            </a:r>
            <a:r>
              <a:rPr lang="en-US" dirty="0"/>
              <a:t>  Scale axes to preference</a:t>
            </a:r>
          </a:p>
          <a:p>
            <a:pPr marL="1949450" lvl="1" indent="-1492250">
              <a:buNone/>
            </a:pPr>
            <a:r>
              <a:rPr lang="en-US" u="sng" dirty="0"/>
              <a:t>Layer 3:</a:t>
            </a:r>
            <a:r>
              <a:rPr lang="en-US" dirty="0"/>
              <a:t>  Add labels for axes and plot title</a:t>
            </a:r>
          </a:p>
          <a:p>
            <a:pPr marL="1949450" lvl="1" indent="-1492250">
              <a:buNone/>
            </a:pPr>
            <a:r>
              <a:rPr lang="en-US" u="sng" dirty="0"/>
              <a:t>Layer 4:</a:t>
            </a:r>
            <a:r>
              <a:rPr lang="en-US" dirty="0"/>
              <a:t>  Make adjustments for font size, etc.</a:t>
            </a:r>
          </a:p>
          <a:p>
            <a:pPr marL="1949450" lvl="1" indent="-1492250">
              <a:buNone/>
            </a:pPr>
            <a:endParaRPr lang="en-US" dirty="0"/>
          </a:p>
          <a:p>
            <a:r>
              <a:rPr lang="en-US" dirty="0"/>
              <a:t>Each new layer is one new piece of code</a:t>
            </a:r>
          </a:p>
        </p:txBody>
      </p:sp>
    </p:spTree>
    <p:extLst>
      <p:ext uri="{BB962C8B-B14F-4D97-AF65-F5344CB8AC3E}">
        <p14:creationId xmlns:p14="http://schemas.microsoft.com/office/powerpoint/2010/main" val="3486385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1102-2528-40EC-8F34-70972DFE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B65F-B3A8-443B-B181-41FC8B8A3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5138" indent="-465138">
              <a:lnSpc>
                <a:spcPct val="150000"/>
              </a:lnSpc>
              <a:buNone/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scale_x_continuous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labs( … ) +</a:t>
            </a:r>
            <a:b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theme( … ) 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22FED-5542-451E-89DA-FB98654A46B9}"/>
              </a:ext>
            </a:extLst>
          </p:cNvPr>
          <p:cNvSpPr txBox="1"/>
          <p:nvPr/>
        </p:nvSpPr>
        <p:spPr>
          <a:xfrm>
            <a:off x="628650" y="2035461"/>
            <a:ext cx="2069580" cy="54284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000" b="1" i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70FFC-9332-4A94-A255-A8A7FBD0FD14}"/>
              </a:ext>
            </a:extLst>
          </p:cNvPr>
          <p:cNvSpPr txBox="1"/>
          <p:nvPr/>
        </p:nvSpPr>
        <p:spPr>
          <a:xfrm>
            <a:off x="6023984" y="1860925"/>
            <a:ext cx="2926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8" lvl="1" indent="-7938" algn="ctr">
              <a:buNone/>
            </a:pPr>
            <a:r>
              <a:rPr lang="en-US" sz="2000" u="sng" dirty="0"/>
              <a:t>Base Layer:</a:t>
            </a:r>
            <a:br>
              <a:rPr lang="en-US" sz="2000" u="sng" dirty="0"/>
            </a:br>
            <a:r>
              <a:rPr lang="en-US" sz="2000" dirty="0"/>
              <a:t>Initiate ggplot2 (always start a new plot with this code)</a:t>
            </a:r>
          </a:p>
        </p:txBody>
      </p:sp>
    </p:spTree>
    <p:extLst>
      <p:ext uri="{BB962C8B-B14F-4D97-AF65-F5344CB8AC3E}">
        <p14:creationId xmlns:p14="http://schemas.microsoft.com/office/powerpoint/2010/main" val="21774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1102-2528-40EC-8F34-70972DFE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B65F-B3A8-443B-B181-41FC8B8A3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5138" indent="-465138">
              <a:lnSpc>
                <a:spcPct val="150000"/>
              </a:lnSpc>
              <a:buNone/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scale_x_continuous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labs( … ) +</a:t>
            </a:r>
            <a:b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theme( … ) 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22FED-5542-451E-89DA-FB98654A46B9}"/>
              </a:ext>
            </a:extLst>
          </p:cNvPr>
          <p:cNvSpPr txBox="1"/>
          <p:nvPr/>
        </p:nvSpPr>
        <p:spPr>
          <a:xfrm>
            <a:off x="2803157" y="2035461"/>
            <a:ext cx="457200" cy="54284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000" b="1" i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B8211-5182-4A44-A9BF-60D1277FC4A0}"/>
              </a:ext>
            </a:extLst>
          </p:cNvPr>
          <p:cNvSpPr txBox="1"/>
          <p:nvPr/>
        </p:nvSpPr>
        <p:spPr>
          <a:xfrm>
            <a:off x="6023984" y="1860925"/>
            <a:ext cx="2926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8" lvl="1" indent="-7938" algn="ctr">
              <a:buNone/>
            </a:pPr>
            <a:r>
              <a:rPr lang="en-US" sz="2000" dirty="0"/>
              <a:t>“+” indicates another layer will follow</a:t>
            </a:r>
          </a:p>
        </p:txBody>
      </p:sp>
    </p:spTree>
    <p:extLst>
      <p:ext uri="{BB962C8B-B14F-4D97-AF65-F5344CB8AC3E}">
        <p14:creationId xmlns:p14="http://schemas.microsoft.com/office/powerpoint/2010/main" val="3692374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1102-2528-40EC-8F34-70972DFE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B65F-B3A8-443B-B181-41FC8B8A3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5138" indent="-465138">
              <a:lnSpc>
                <a:spcPct val="150000"/>
              </a:lnSpc>
              <a:buNone/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scale_x_continuous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labs( … ) +</a:t>
            </a:r>
            <a:b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theme( … ) 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22FED-5542-451E-89DA-FB98654A46B9}"/>
              </a:ext>
            </a:extLst>
          </p:cNvPr>
          <p:cNvSpPr txBox="1"/>
          <p:nvPr/>
        </p:nvSpPr>
        <p:spPr>
          <a:xfrm>
            <a:off x="1063364" y="2754989"/>
            <a:ext cx="4378066" cy="54284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000" b="1" i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BE185-AB8D-4D59-A807-9F9035003F33}"/>
              </a:ext>
            </a:extLst>
          </p:cNvPr>
          <p:cNvSpPr txBox="1"/>
          <p:nvPr/>
        </p:nvSpPr>
        <p:spPr>
          <a:xfrm>
            <a:off x="6023983" y="2147885"/>
            <a:ext cx="292608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8" lvl="1" indent="-7938" algn="ctr">
              <a:buNone/>
            </a:pPr>
            <a:r>
              <a:rPr lang="en-US" sz="2000" u="sng" dirty="0"/>
              <a:t>Layer 1:</a:t>
            </a:r>
            <a:br>
              <a:rPr lang="en-US" sz="2000" u="sng" dirty="0"/>
            </a:br>
            <a:r>
              <a:rPr lang="en-US" sz="2000" dirty="0"/>
              <a:t>Plot points of water temperature (y-axis) over time (x-axis)</a:t>
            </a:r>
          </a:p>
        </p:txBody>
      </p:sp>
    </p:spTree>
    <p:extLst>
      <p:ext uri="{BB962C8B-B14F-4D97-AF65-F5344CB8AC3E}">
        <p14:creationId xmlns:p14="http://schemas.microsoft.com/office/powerpoint/2010/main" val="2911371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1102-2528-40EC-8F34-70972DFE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B65F-B3A8-443B-B181-41FC8B8A3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5138" indent="-465138">
              <a:lnSpc>
                <a:spcPct val="150000"/>
              </a:lnSpc>
              <a:buNone/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scale_x_continuous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labs( … ) +</a:t>
            </a:r>
            <a:b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theme( … ) 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4EA82-0B03-42C8-8CC0-3EC1EA55271D}"/>
              </a:ext>
            </a:extLst>
          </p:cNvPr>
          <p:cNvSpPr txBox="1"/>
          <p:nvPr/>
        </p:nvSpPr>
        <p:spPr>
          <a:xfrm>
            <a:off x="1063363" y="3519485"/>
            <a:ext cx="6326787" cy="54284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000" b="1" i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8F500-9E78-4076-B8E6-5CE545363B3B}"/>
              </a:ext>
            </a:extLst>
          </p:cNvPr>
          <p:cNvSpPr txBox="1"/>
          <p:nvPr/>
        </p:nvSpPr>
        <p:spPr>
          <a:xfrm>
            <a:off x="6023983" y="2147885"/>
            <a:ext cx="29260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8" lvl="1" indent="-7938" algn="ctr">
              <a:buNone/>
            </a:pPr>
            <a:r>
              <a:rPr lang="en-US" sz="2000" u="sng" dirty="0"/>
              <a:t>Layer 2:</a:t>
            </a:r>
            <a:br>
              <a:rPr lang="en-US" sz="2000" u="sng" dirty="0"/>
            </a:br>
            <a:r>
              <a:rPr lang="en-US" sz="2000" dirty="0"/>
              <a:t>Scale axes to preference</a:t>
            </a:r>
          </a:p>
        </p:txBody>
      </p:sp>
    </p:spTree>
    <p:extLst>
      <p:ext uri="{BB962C8B-B14F-4D97-AF65-F5344CB8AC3E}">
        <p14:creationId xmlns:p14="http://schemas.microsoft.com/office/powerpoint/2010/main" val="400920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1102-2528-40EC-8F34-70972DFE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B65F-B3A8-443B-B181-41FC8B8A3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5138" indent="-465138">
              <a:lnSpc>
                <a:spcPct val="150000"/>
              </a:lnSpc>
              <a:buNone/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scale_x_continuous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labs( … ) +</a:t>
            </a:r>
            <a:b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theme( … ) 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1DA45-82F3-49BC-8F46-FDCFEFD2666A}"/>
              </a:ext>
            </a:extLst>
          </p:cNvPr>
          <p:cNvSpPr txBox="1"/>
          <p:nvPr/>
        </p:nvSpPr>
        <p:spPr>
          <a:xfrm>
            <a:off x="1063364" y="4194038"/>
            <a:ext cx="2909030" cy="54284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000" b="1" i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4AA9C-AA7C-4C68-8DC6-AE80B8158414}"/>
              </a:ext>
            </a:extLst>
          </p:cNvPr>
          <p:cNvSpPr txBox="1"/>
          <p:nvPr/>
        </p:nvSpPr>
        <p:spPr>
          <a:xfrm>
            <a:off x="6023983" y="4141573"/>
            <a:ext cx="29260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8" lvl="1" indent="-7938" algn="ctr">
              <a:buNone/>
            </a:pPr>
            <a:r>
              <a:rPr lang="en-US" sz="2000" u="sng" dirty="0"/>
              <a:t>Layer 3:</a:t>
            </a:r>
            <a:br>
              <a:rPr lang="en-US" sz="2000" u="sng" dirty="0"/>
            </a:br>
            <a:r>
              <a:rPr lang="en-US" sz="2000" dirty="0"/>
              <a:t>Add labels for axes and plot title</a:t>
            </a:r>
          </a:p>
        </p:txBody>
      </p:sp>
    </p:spTree>
    <p:extLst>
      <p:ext uri="{BB962C8B-B14F-4D97-AF65-F5344CB8AC3E}">
        <p14:creationId xmlns:p14="http://schemas.microsoft.com/office/powerpoint/2010/main" val="41529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Install Packages…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5019"/>
          <a:stretch/>
        </p:blipFill>
        <p:spPr>
          <a:xfrm>
            <a:off x="719246" y="2743200"/>
            <a:ext cx="7705506" cy="4114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49240" y="2767312"/>
            <a:ext cx="1787233" cy="190167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55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1102-2528-40EC-8F34-70972DFE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B65F-B3A8-443B-B181-41FC8B8A3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5138" indent="-465138">
              <a:lnSpc>
                <a:spcPct val="150000"/>
              </a:lnSpc>
              <a:buNone/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scale_x_continuous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 … ) +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labs( … ) +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theme( …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1DA45-82F3-49BC-8F46-FDCFEFD2666A}"/>
              </a:ext>
            </a:extLst>
          </p:cNvPr>
          <p:cNvSpPr txBox="1"/>
          <p:nvPr/>
        </p:nvSpPr>
        <p:spPr>
          <a:xfrm>
            <a:off x="1063364" y="4943545"/>
            <a:ext cx="2624216" cy="54284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000" b="1" i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951FA-769E-41EB-A0DF-D5ADC9B8AC5F}"/>
              </a:ext>
            </a:extLst>
          </p:cNvPr>
          <p:cNvSpPr txBox="1"/>
          <p:nvPr/>
        </p:nvSpPr>
        <p:spPr>
          <a:xfrm>
            <a:off x="6023983" y="4141573"/>
            <a:ext cx="29260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8" lvl="1" indent="-7938" algn="ctr">
              <a:buNone/>
            </a:pPr>
            <a:r>
              <a:rPr lang="en-US" sz="2000" u="sng" dirty="0"/>
              <a:t>Layer 4:</a:t>
            </a:r>
            <a:br>
              <a:rPr lang="en-US" sz="2000" u="sng" dirty="0"/>
            </a:br>
            <a:r>
              <a:rPr lang="en-US" sz="2000" dirty="0"/>
              <a:t>Make adjustments for font size, etc.</a:t>
            </a:r>
          </a:p>
        </p:txBody>
      </p:sp>
    </p:spTree>
    <p:extLst>
      <p:ext uri="{BB962C8B-B14F-4D97-AF65-F5344CB8AC3E}">
        <p14:creationId xmlns:p14="http://schemas.microsoft.com/office/powerpoint/2010/main" val="2052577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82CF-B7F8-4A5A-9FE7-BB30F36F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3E6A2-FE92-435A-BC56-6AD25BE1F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different types or ‘shapes” of graphs that will be produced, and are very self-explanatory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geom_point</a:t>
            </a:r>
            <a:endParaRPr lang="en-US" dirty="0"/>
          </a:p>
          <a:p>
            <a:pPr lvl="1"/>
            <a:r>
              <a:rPr lang="en-US" dirty="0" err="1"/>
              <a:t>geom_line</a:t>
            </a:r>
            <a:endParaRPr lang="en-US" dirty="0"/>
          </a:p>
          <a:p>
            <a:pPr lvl="1"/>
            <a:r>
              <a:rPr lang="en-US" dirty="0" err="1"/>
              <a:t>geom_histogram</a:t>
            </a:r>
            <a:endParaRPr lang="en-US" dirty="0"/>
          </a:p>
          <a:p>
            <a:pPr lvl="1"/>
            <a:r>
              <a:rPr lang="en-US" dirty="0" err="1"/>
              <a:t>geom_smooth</a:t>
            </a:r>
            <a:endParaRPr lang="en-US" dirty="0"/>
          </a:p>
          <a:p>
            <a:pPr lvl="1"/>
            <a:r>
              <a:rPr lang="en-US" dirty="0" err="1"/>
              <a:t>geom_col</a:t>
            </a:r>
            <a:endParaRPr lang="en-US" dirty="0"/>
          </a:p>
          <a:p>
            <a:pPr lvl="1"/>
            <a:r>
              <a:rPr lang="en-US" dirty="0" err="1"/>
              <a:t>geom_bar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224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DCBD-86AD-4A7A-B827-03F60936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4590-B3E9-49C0-9A6B-64EF765B2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095626" cy="5032375"/>
          </a:xfrm>
        </p:spPr>
        <p:txBody>
          <a:bodyPr/>
          <a:lstStyle/>
          <a:p>
            <a:r>
              <a:rPr lang="en-US" dirty="0"/>
              <a:t>Indicates which variables will be plotted and on which axis or scale</a:t>
            </a:r>
          </a:p>
          <a:p>
            <a:endParaRPr lang="en-US" dirty="0"/>
          </a:p>
          <a:p>
            <a:r>
              <a:rPr lang="en-US" dirty="0"/>
              <a:t>Inside the geometry function, always use the following coding syntax: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 mapping =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 … ), … )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Use column names to map variables to x, y, color, fill,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00772-C258-4289-B241-9BE2DAF5516A}"/>
              </a:ext>
            </a:extLst>
          </p:cNvPr>
          <p:cNvSpPr txBox="1"/>
          <p:nvPr/>
        </p:nvSpPr>
        <p:spPr>
          <a:xfrm>
            <a:off x="3611691" y="4538810"/>
            <a:ext cx="3943351" cy="54284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000" b="1" i="1" u="sng" dirty="0"/>
          </a:p>
        </p:txBody>
      </p:sp>
    </p:spTree>
    <p:extLst>
      <p:ext uri="{BB962C8B-B14F-4D97-AF65-F5344CB8AC3E}">
        <p14:creationId xmlns:p14="http://schemas.microsoft.com/office/powerpoint/2010/main" val="924783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63D2-15B0-4D71-96B5-9D636203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&amp;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D1AC1-8089-4E1A-94F4-A7344050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layers to make the graph look how you want it to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Labels</a:t>
            </a:r>
          </a:p>
          <a:p>
            <a:pPr lvl="1"/>
            <a:r>
              <a:rPr lang="en-US" dirty="0"/>
              <a:t>Color or fill scales</a:t>
            </a:r>
          </a:p>
          <a:p>
            <a:pPr lvl="1"/>
            <a:r>
              <a:rPr lang="en-US" dirty="0"/>
              <a:t>Axis scales</a:t>
            </a:r>
          </a:p>
          <a:p>
            <a:pPr lvl="1"/>
            <a:r>
              <a:rPr lang="en-US" dirty="0"/>
              <a:t>Themes</a:t>
            </a:r>
          </a:p>
          <a:p>
            <a:pPr lvl="1"/>
            <a:r>
              <a:rPr lang="en-US" dirty="0"/>
              <a:t>Annotations</a:t>
            </a:r>
          </a:p>
          <a:p>
            <a:pPr lvl="1"/>
            <a:r>
              <a:rPr lang="en-US" dirty="0"/>
              <a:t>Facets or panels</a:t>
            </a:r>
          </a:p>
          <a:p>
            <a:pPr lvl="1"/>
            <a:r>
              <a:rPr lang="en-US" dirty="0"/>
              <a:t>Many other options!</a:t>
            </a:r>
          </a:p>
        </p:txBody>
      </p:sp>
    </p:spTree>
    <p:extLst>
      <p:ext uri="{BB962C8B-B14F-4D97-AF65-F5344CB8AC3E}">
        <p14:creationId xmlns:p14="http://schemas.microsoft.com/office/powerpoint/2010/main" val="22873460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0FE9-A2E5-4926-8199-862A6ED166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/>
              <a:t>Live Coding</a:t>
            </a:r>
            <a:br>
              <a:rPr lang="en-US" b="1" i="1" dirty="0"/>
            </a:br>
            <a:endParaRPr lang="en-US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23095-FADA-46FE-85AE-D00FF05BC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 RStudio and code along!</a:t>
            </a:r>
          </a:p>
        </p:txBody>
      </p:sp>
    </p:spTree>
    <p:extLst>
      <p:ext uri="{BB962C8B-B14F-4D97-AF65-F5344CB8AC3E}">
        <p14:creationId xmlns:p14="http://schemas.microsoft.com/office/powerpoint/2010/main" val="1648687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DE3A3-EFC2-476F-AD57-CA3A875E6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Q&amp;A Session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F50B77-C7EE-4D12-9525-5DC070AD7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97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DE3A3-EFC2-476F-AD57-CA3A875E6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Additional Tips &amp; Useful Resources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F50B77-C7EE-4D12-9525-5DC070AD7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10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81BA-EF71-4702-B822-3649B7FF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Cheat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D6A4D-2EB6-48F3-80A6-7570403F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Short, handy guides to help with many packages and programming needs in RStudio</a:t>
            </a:r>
          </a:p>
          <a:p>
            <a:pPr lvl="1"/>
            <a:endParaRPr lang="en-US" dirty="0"/>
          </a:p>
          <a:p>
            <a:r>
              <a:rPr lang="en-US" dirty="0"/>
              <a:t>Available free for download in multiple language options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https://rstudio.com/resources/cheatsheets/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492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94A2-BED6-40D3-980A-9AE3214F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80518-CCA0-4CC9-B4D6-94BDC2AB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FF8349-5DF6-44DF-BCB7-51212BE7B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5"/>
          <a:stretch/>
        </p:blipFill>
        <p:spPr bwMode="auto">
          <a:xfrm>
            <a:off x="628650" y="1371600"/>
            <a:ext cx="701944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09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94A2-BED6-40D3-980A-9AE3214F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80518-CCA0-4CC9-B4D6-94BDC2AB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7916B0B-9D7E-4312-98F9-D3F39DEA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5"/>
          <a:stretch/>
        </p:blipFill>
        <p:spPr bwMode="auto">
          <a:xfrm>
            <a:off x="628650" y="1371599"/>
            <a:ext cx="701944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3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110616" cy="5032375"/>
          </a:xfrm>
        </p:spPr>
        <p:txBody>
          <a:bodyPr/>
          <a:lstStyle/>
          <a:p>
            <a:r>
              <a:rPr lang="en-US" dirty="0"/>
              <a:t>Type the packages you want to install: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ggpubr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470"/>
          <a:stretch/>
        </p:blipFill>
        <p:spPr>
          <a:xfrm>
            <a:off x="700865" y="2743200"/>
            <a:ext cx="7742270" cy="4114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8221" y="4001295"/>
            <a:ext cx="2369124" cy="178990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99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6C65-D77F-475C-A4B6-DC1895AD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A2A7-2651-4AFA-8ACB-39D985A2E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5032375"/>
          </a:xfrm>
        </p:spPr>
        <p:txBody>
          <a:bodyPr>
            <a:normAutofit/>
          </a:bodyPr>
          <a:lstStyle/>
          <a:p>
            <a:r>
              <a:rPr lang="en-US" dirty="0"/>
              <a:t>Packages to help organize data and streamline R coding, specifically for data science</a:t>
            </a:r>
          </a:p>
          <a:p>
            <a:pPr lvl="1"/>
            <a:endParaRPr lang="en-US" dirty="0"/>
          </a:p>
          <a:p>
            <a:r>
              <a:rPr lang="en-US" dirty="0"/>
              <a:t>Functions in the packages share similar syntax and coding structure</a:t>
            </a:r>
          </a:p>
          <a:p>
            <a:pPr lvl="1"/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dplyr</a:t>
            </a:r>
            <a:r>
              <a:rPr lang="en-US" dirty="0"/>
              <a:t>”, “</a:t>
            </a:r>
            <a:r>
              <a:rPr lang="en-US" dirty="0" err="1"/>
              <a:t>tidyr</a:t>
            </a:r>
            <a:r>
              <a:rPr lang="en-US" dirty="0"/>
              <a:t>”, and “ggplot2” are part of </a:t>
            </a:r>
            <a:r>
              <a:rPr lang="en-US" dirty="0" err="1"/>
              <a:t>tidyverse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https://www.tidyverse.org/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638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6AD3-C019-4D4D-99DA-4121D41A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Lubridate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B0440-F593-4C2A-97C6-4BE25035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 for more effectively working with dates between Excel and R</a:t>
            </a:r>
          </a:p>
          <a:p>
            <a:pPr lvl="1"/>
            <a:endParaRPr lang="en-US" dirty="0"/>
          </a:p>
          <a:p>
            <a:r>
              <a:rPr lang="en-US" dirty="0"/>
              <a:t>Can recognize date/times with minimal formatting issues</a:t>
            </a:r>
          </a:p>
          <a:p>
            <a:pPr lvl="1"/>
            <a:endParaRPr lang="en-US" dirty="0"/>
          </a:p>
          <a:p>
            <a:r>
              <a:rPr lang="en-US" dirty="0"/>
              <a:t>Also allows for date/time differencing, among other useful functions</a:t>
            </a:r>
          </a:p>
          <a:p>
            <a:pPr lvl="1"/>
            <a:endParaRPr lang="en-US" dirty="0"/>
          </a:p>
          <a:p>
            <a:r>
              <a:rPr lang="en-US" dirty="0"/>
              <a:t>Included in </a:t>
            </a:r>
            <a:r>
              <a:rPr lang="en-US" dirty="0" err="1">
                <a:cs typeface="Courier New" panose="02070309020205020404" pitchFamily="49" charset="0"/>
              </a:rPr>
              <a:t>tidyverse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https://lubridate.tidyverse.org/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117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E6F0-15D2-4FD0-BEAB-E5927A9E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Lubridate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4348-5325-49D2-8F10-531D9F5A0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EFA036E-EB96-4578-BDD0-11AC14957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9"/>
          <a:stretch/>
        </p:blipFill>
        <p:spPr bwMode="auto">
          <a:xfrm>
            <a:off x="628650" y="1371600"/>
            <a:ext cx="699659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962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E6F0-15D2-4FD0-BEAB-E5927A9E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Lubridate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4348-5325-49D2-8F10-531D9F5A0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A6895191-F721-4046-9474-C5190F0E5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9"/>
          <a:stretch/>
        </p:blipFill>
        <p:spPr bwMode="auto">
          <a:xfrm>
            <a:off x="628650" y="1371599"/>
            <a:ext cx="699659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2399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C546-6CAD-4B31-8171-7C6A705F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53C44-80A6-4DAF-A982-EE2BF33B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Pre-made color schemes and palettes</a:t>
            </a:r>
          </a:p>
          <a:p>
            <a:pPr lvl="1"/>
            <a:endParaRPr lang="en-US" dirty="0"/>
          </a:p>
          <a:p>
            <a:r>
              <a:rPr lang="en-US" dirty="0"/>
              <a:t>Effective graphic color selections for maximum perception</a:t>
            </a:r>
          </a:p>
          <a:p>
            <a:pPr lvl="1"/>
            <a:r>
              <a:rPr lang="en-US" dirty="0"/>
              <a:t>Qualitative, sequential, and diverging</a:t>
            </a:r>
          </a:p>
          <a:p>
            <a:pPr lvl="1"/>
            <a:endParaRPr lang="en-US" dirty="0"/>
          </a:p>
          <a:p>
            <a:r>
              <a:rPr lang="en-US" dirty="0"/>
              <a:t>Includes options for photo-copy friendly, color-blind friendly, etc.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http://colorbrewer2.org/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44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C546-6CAD-4B31-8171-7C6A705F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53C44-80A6-4DAF-A982-EE2BF33B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D5C89-18E5-429B-B548-9E8DA3026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" t="18291" r="3279"/>
          <a:stretch/>
        </p:blipFill>
        <p:spPr>
          <a:xfrm>
            <a:off x="247806" y="1690689"/>
            <a:ext cx="8648388" cy="42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74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4B43-32BE-446C-897F-348706A4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885D-C8BB-4B26-AB87-6863C5CC9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for self-guided learning of R in the R environment</a:t>
            </a:r>
          </a:p>
          <a:p>
            <a:pPr lvl="1"/>
            <a:endParaRPr lang="en-US" dirty="0"/>
          </a:p>
          <a:p>
            <a:r>
              <a:rPr lang="en-US" dirty="0"/>
              <a:t>Learn at your own pace and select topics most useful to you</a:t>
            </a:r>
          </a:p>
          <a:p>
            <a:pPr lvl="1"/>
            <a:r>
              <a:rPr lang="en-US" dirty="0"/>
              <a:t>Introductory material</a:t>
            </a:r>
          </a:p>
          <a:p>
            <a:pPr lvl="1"/>
            <a:r>
              <a:rPr lang="en-US" dirty="0"/>
              <a:t>Regressions</a:t>
            </a:r>
          </a:p>
          <a:p>
            <a:pPr lvl="1"/>
            <a:r>
              <a:rPr lang="en-US" dirty="0"/>
              <a:t>Data wrangling</a:t>
            </a:r>
          </a:p>
          <a:p>
            <a:pPr lvl="1"/>
            <a:r>
              <a:rPr lang="en-US" dirty="0"/>
              <a:t>Statistical inference</a:t>
            </a:r>
          </a:p>
          <a:p>
            <a:pPr lvl="1"/>
            <a:r>
              <a:rPr lang="en-US" dirty="0"/>
              <a:t>Advanced programming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https://swirlstats.com/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389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Autofit/>
          </a:bodyPr>
          <a:lstStyle/>
          <a:p>
            <a:pPr algn="ctr"/>
            <a:r>
              <a:rPr lang="en-US" sz="5600" b="1" i="1" dirty="0"/>
              <a:t>Thank you for joining!</a:t>
            </a:r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to share feedback or ask questions, </a:t>
            </a:r>
            <a:br>
              <a:rPr lang="en-US" dirty="0"/>
            </a:br>
            <a:r>
              <a:rPr lang="en-US" dirty="0"/>
              <a:t>please feel free to contact me:</a:t>
            </a:r>
          </a:p>
          <a:p>
            <a:pPr marL="1828800" indent="0">
              <a:buNone/>
            </a:pPr>
            <a:r>
              <a:rPr lang="en-US" sz="3200" dirty="0" err="1"/>
              <a:t>zeisleaa@miamioh.edu</a:t>
            </a:r>
            <a:endParaRPr lang="en-US" sz="3200" dirty="0"/>
          </a:p>
          <a:p>
            <a:pPr marL="1828800" indent="0">
              <a:buNone/>
            </a:pPr>
            <a:r>
              <a:rPr lang="en-US" sz="3200" dirty="0"/>
              <a:t>@</a:t>
            </a:r>
            <a:r>
              <a:rPr lang="en-US" sz="3200" dirty="0" err="1"/>
              <a:t>AddisonZeisler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Image result for rstudio logo">
            <a:extLst>
              <a:ext uri="{FF2B5EF4-FFF2-40B4-BE49-F238E27FC236}">
                <a16:creationId xmlns:a16="http://schemas.microsoft.com/office/drawing/2014/main" id="{7CB1474A-17E4-41B6-B732-9C3899B37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394" y="455497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twitter logo">
            <a:extLst>
              <a:ext uri="{FF2B5EF4-FFF2-40B4-BE49-F238E27FC236}">
                <a16:creationId xmlns:a16="http://schemas.microsoft.com/office/drawing/2014/main" id="{C6964C30-E63C-4BD0-A90A-A465CC1E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328" y="331735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mail logo">
            <a:extLst>
              <a:ext uri="{FF2B5EF4-FFF2-40B4-BE49-F238E27FC236}">
                <a16:creationId xmlns:a16="http://schemas.microsoft.com/office/drawing/2014/main" id="{E021B259-7B4A-4AA4-B334-65D6A66B8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328" y="2816806"/>
            <a:ext cx="457200" cy="34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7EDF5-47AE-4F46-A2A3-705588741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48" y="4814853"/>
            <a:ext cx="2194560" cy="16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02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Console will tell you when they have been installed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587"/>
          <a:stretch/>
        </p:blipFill>
        <p:spPr>
          <a:xfrm>
            <a:off x="696060" y="2743200"/>
            <a:ext cx="7751879" cy="4114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6059" y="5472544"/>
            <a:ext cx="3848231" cy="13854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8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653B-D656-43CD-A045-F8EE19DF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142F-BCFE-4682-9D09-AB9AAE208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73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Packages only need to be installed ONCE</a:t>
            </a:r>
          </a:p>
          <a:p>
            <a:r>
              <a:rPr lang="en-US" dirty="0"/>
              <a:t>But, each time you re-open R, you need to load the package(s) you want to use so R can make all the functions available: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library(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AE16D-706B-4F13-852C-A3A483B53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3" t="25692" r="33668" b="46887"/>
          <a:stretch/>
        </p:blipFill>
        <p:spPr>
          <a:xfrm>
            <a:off x="914400" y="4142745"/>
            <a:ext cx="7315200" cy="26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0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11027</TotalTime>
  <Words>2862</Words>
  <Application>Microsoft Macintosh PowerPoint</Application>
  <PresentationFormat>On-screen Show (4:3)</PresentationFormat>
  <Paragraphs>434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Courier New</vt:lpstr>
      <vt:lpstr>Lucida Console</vt:lpstr>
      <vt:lpstr>Verdana</vt:lpstr>
      <vt:lpstr>Office Theme</vt:lpstr>
      <vt:lpstr>Computer Science in Modern Biology  Data Visualization  in    .</vt:lpstr>
      <vt:lpstr>Workshop Schedule</vt:lpstr>
      <vt:lpstr>Workshop Logistics</vt:lpstr>
      <vt:lpstr>Packages in R</vt:lpstr>
      <vt:lpstr>Packages in R</vt:lpstr>
      <vt:lpstr>Installing a Package</vt:lpstr>
      <vt:lpstr>Installing a Package</vt:lpstr>
      <vt:lpstr>Installing a Package</vt:lpstr>
      <vt:lpstr>Installing a Package</vt:lpstr>
      <vt:lpstr>Package Information</vt:lpstr>
      <vt:lpstr>Package Information</vt:lpstr>
      <vt:lpstr>Structure &amp; Design of Graphs</vt:lpstr>
      <vt:lpstr>Components of a Graph</vt:lpstr>
      <vt:lpstr>Understanding a Graph</vt:lpstr>
      <vt:lpstr>Understanding a Graph</vt:lpstr>
      <vt:lpstr>Common Types of Graphs</vt:lpstr>
      <vt:lpstr>Common Types of Graphs</vt:lpstr>
      <vt:lpstr>Common Types of Graphs</vt:lpstr>
      <vt:lpstr>Common Types of Graphs</vt:lpstr>
      <vt:lpstr>Common Types of Graphs</vt:lpstr>
      <vt:lpstr>Common Types of Graphs</vt:lpstr>
      <vt:lpstr>Common Types of Graphs</vt:lpstr>
      <vt:lpstr>Common Types of Graphs</vt:lpstr>
      <vt:lpstr>Common Types of Graphs</vt:lpstr>
      <vt:lpstr>Common Types of Graphs</vt:lpstr>
      <vt:lpstr>Common Types of Graphs</vt:lpstr>
      <vt:lpstr>Common Types of Graphs</vt:lpstr>
      <vt:lpstr>Keys to a Good Graph</vt:lpstr>
      <vt:lpstr>Examples of Graphs</vt:lpstr>
      <vt:lpstr>Examples of Graphs</vt:lpstr>
      <vt:lpstr>Examples of Graphs</vt:lpstr>
      <vt:lpstr>Examples of Graphs</vt:lpstr>
      <vt:lpstr>Examples of Graphs</vt:lpstr>
      <vt:lpstr>Examples of Graphs</vt:lpstr>
      <vt:lpstr>Examples of Graphs</vt:lpstr>
      <vt:lpstr>Live Coding </vt:lpstr>
      <vt:lpstr>Overview of ggplot2</vt:lpstr>
      <vt:lpstr>Grammar of Graphics</vt:lpstr>
      <vt:lpstr>Grammar of Graphics</vt:lpstr>
      <vt:lpstr>Base R vs. ggplot2</vt:lpstr>
      <vt:lpstr>Base R vs. ggplot2</vt:lpstr>
      <vt:lpstr>Base R vs. ggplot2</vt:lpstr>
      <vt:lpstr>Base R vs. ggplot2</vt:lpstr>
      <vt:lpstr>Base R vs. ggplot2</vt:lpstr>
      <vt:lpstr>Computer Science in Modern Biology  Data Visualization  in    .</vt:lpstr>
      <vt:lpstr>Review of Day 1</vt:lpstr>
      <vt:lpstr>Workshop Logistics</vt:lpstr>
      <vt:lpstr>Packages</vt:lpstr>
      <vt:lpstr>Components of a Graph</vt:lpstr>
      <vt:lpstr>Understanding a Graph</vt:lpstr>
      <vt:lpstr>Remember: Keys to a Good Graph</vt:lpstr>
      <vt:lpstr>Introduction to ggplot2</vt:lpstr>
      <vt:lpstr>Grammar of Graphics</vt:lpstr>
      <vt:lpstr>Grammar of Graphics</vt:lpstr>
      <vt:lpstr>Grammar of Graphics</vt:lpstr>
      <vt:lpstr>Grammar of Graphics</vt:lpstr>
      <vt:lpstr>Grammar of Graphics</vt:lpstr>
      <vt:lpstr>Grammar of Graphics</vt:lpstr>
      <vt:lpstr>Grammar of Graphics</vt:lpstr>
      <vt:lpstr>Grammar of Graphics</vt:lpstr>
      <vt:lpstr>Geometries</vt:lpstr>
      <vt:lpstr>Aesthetic</vt:lpstr>
      <vt:lpstr>Options &amp; Customizations</vt:lpstr>
      <vt:lpstr>Live Coding </vt:lpstr>
      <vt:lpstr>Q&amp;A Session</vt:lpstr>
      <vt:lpstr>Additional Tips &amp; Useful Resources</vt:lpstr>
      <vt:lpstr>RStudio Cheat Sheets</vt:lpstr>
      <vt:lpstr>ggplot2 Cheat Sheet</vt:lpstr>
      <vt:lpstr>ggplot2 Cheat Sheet</vt:lpstr>
      <vt:lpstr>Tidyverse</vt:lpstr>
      <vt:lpstr>Lubridate</vt:lpstr>
      <vt:lpstr>Lubridate</vt:lpstr>
      <vt:lpstr>Lubridate</vt:lpstr>
      <vt:lpstr>ColorBrewer</vt:lpstr>
      <vt:lpstr>ColorBrewer</vt:lpstr>
      <vt:lpstr>Swirl</vt:lpstr>
      <vt:lpstr>Thank you for joining!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:  First Steps</dc:title>
  <dc:creator>Rachel Pilla</dc:creator>
  <cp:lastModifiedBy>Addie Zeisler</cp:lastModifiedBy>
  <cp:revision>459</cp:revision>
  <dcterms:created xsi:type="dcterms:W3CDTF">2015-07-12T16:15:31Z</dcterms:created>
  <dcterms:modified xsi:type="dcterms:W3CDTF">2021-07-03T18:30:22Z</dcterms:modified>
</cp:coreProperties>
</file>